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notesMasterIdLst>
    <p:notesMasterId r:id="rId43"/>
  </p:notesMasterIdLst>
  <p:handoutMasterIdLst>
    <p:handoutMasterId r:id="rId44"/>
  </p:handoutMasterIdLst>
  <p:sldIdLst>
    <p:sldId id="503" r:id="rId2"/>
    <p:sldId id="276" r:id="rId3"/>
    <p:sldId id="587" r:id="rId4"/>
    <p:sldId id="588" r:id="rId5"/>
    <p:sldId id="589" r:id="rId6"/>
    <p:sldId id="591" r:id="rId7"/>
    <p:sldId id="590" r:id="rId8"/>
    <p:sldId id="592" r:id="rId9"/>
    <p:sldId id="593" r:id="rId10"/>
    <p:sldId id="594" r:id="rId11"/>
    <p:sldId id="595" r:id="rId12"/>
    <p:sldId id="596" r:id="rId13"/>
    <p:sldId id="597" r:id="rId14"/>
    <p:sldId id="598" r:id="rId15"/>
    <p:sldId id="599" r:id="rId16"/>
    <p:sldId id="600" r:id="rId17"/>
    <p:sldId id="601" r:id="rId18"/>
    <p:sldId id="602" r:id="rId19"/>
    <p:sldId id="603" r:id="rId20"/>
    <p:sldId id="604" r:id="rId21"/>
    <p:sldId id="605" r:id="rId22"/>
    <p:sldId id="606" r:id="rId23"/>
    <p:sldId id="607" r:id="rId24"/>
    <p:sldId id="608" r:id="rId25"/>
    <p:sldId id="609" r:id="rId26"/>
    <p:sldId id="612" r:id="rId27"/>
    <p:sldId id="611" r:id="rId28"/>
    <p:sldId id="613" r:id="rId29"/>
    <p:sldId id="614" r:id="rId30"/>
    <p:sldId id="616" r:id="rId31"/>
    <p:sldId id="618" r:id="rId32"/>
    <p:sldId id="617" r:id="rId33"/>
    <p:sldId id="621" r:id="rId34"/>
    <p:sldId id="622" r:id="rId35"/>
    <p:sldId id="623" r:id="rId36"/>
    <p:sldId id="624" r:id="rId37"/>
    <p:sldId id="620" r:id="rId38"/>
    <p:sldId id="625" r:id="rId39"/>
    <p:sldId id="586" r:id="rId40"/>
    <p:sldId id="504" r:id="rId41"/>
    <p:sldId id="505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Въведение" id="{A0C7653D-1924-4F56-9E27-AA2B21F1DA92}">
          <p14:sldIdLst>
            <p14:sldId id="503"/>
            <p14:sldId id="276"/>
          </p14:sldIdLst>
        </p14:section>
        <p14:section name="Компютърна мрежа" id="{8C06866A-E178-44DD-92B5-05AF5F0DD447}">
          <p14:sldIdLst>
            <p14:sldId id="587"/>
            <p14:sldId id="588"/>
            <p14:sldId id="589"/>
            <p14:sldId id="591"/>
            <p14:sldId id="590"/>
            <p14:sldId id="592"/>
          </p14:sldIdLst>
        </p14:section>
        <p14:section name="Достъп до интернет" id="{19889C42-E5C1-4565-A2E5-468C7E1F23E2}">
          <p14:sldIdLst>
            <p14:sldId id="593"/>
            <p14:sldId id="594"/>
            <p14:sldId id="595"/>
            <p14:sldId id="596"/>
            <p14:sldId id="597"/>
            <p14:sldId id="598"/>
            <p14:sldId id="599"/>
            <p14:sldId id="600"/>
            <p14:sldId id="601"/>
            <p14:sldId id="602"/>
            <p14:sldId id="603"/>
            <p14:sldId id="604"/>
            <p14:sldId id="605"/>
            <p14:sldId id="606"/>
            <p14:sldId id="607"/>
          </p14:sldIdLst>
        </p14:section>
        <p14:section name="Уеб браузър" id="{F604927E-AE52-4C82-ADB4-EC78035CF59A}">
          <p14:sldIdLst>
            <p14:sldId id="608"/>
            <p14:sldId id="609"/>
            <p14:sldId id="612"/>
            <p14:sldId id="611"/>
            <p14:sldId id="613"/>
            <p14:sldId id="614"/>
            <p14:sldId id="616"/>
            <p14:sldId id="618"/>
            <p14:sldId id="617"/>
            <p14:sldId id="621"/>
            <p14:sldId id="622"/>
            <p14:sldId id="623"/>
            <p14:sldId id="624"/>
            <p14:sldId id="620"/>
            <p14:sldId id="625"/>
          </p14:sldIdLst>
        </p14:section>
        <p14:section name="Заключение" id="{E19D07F1-86E2-47E9-B2AB-7ADC4F89DC12}">
          <p14:sldIdLst>
            <p14:sldId id="586"/>
            <p14:sldId id="504"/>
            <p14:sldId id="50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4465"/>
    <a:srgbClr val="ADB4C3"/>
    <a:srgbClr val="EA91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99" autoAdjust="0"/>
    <p:restoredTop sz="95214" autoAdjust="0"/>
  </p:normalViewPr>
  <p:slideViewPr>
    <p:cSldViewPr showGuides="1">
      <p:cViewPr varScale="1">
        <p:scale>
          <a:sx n="84" d="100"/>
          <a:sy n="84" d="100"/>
        </p:scale>
        <p:origin x="91" y="264"/>
      </p:cViewPr>
      <p:guideLst>
        <p:guide orient="horz" pos="2184"/>
        <p:guide pos="3840"/>
      </p:guideLst>
    </p:cSldViewPr>
  </p:slideViewPr>
  <p:outlineViewPr>
    <p:cViewPr>
      <p:scale>
        <a:sx n="33" d="100"/>
        <a:sy n="33" d="100"/>
      </p:scale>
      <p:origin x="0" y="-9989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6566"/>
    </p:cViewPr>
  </p:sorterViewPr>
  <p:notesViewPr>
    <p:cSldViewPr>
      <p:cViewPr varScale="1">
        <p:scale>
          <a:sx n="60" d="100"/>
          <a:sy n="60" d="100"/>
        </p:scale>
        <p:origin x="3187" y="48"/>
      </p:cViewPr>
      <p:guideLst/>
    </p:cSldViewPr>
  </p:notesViewPr>
  <p:gridSpacing cx="45000" cy="45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F20103-83CC-4A54-8FDE-9D37FC2629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53962-26EF-44E4-9E69-61B1727AB1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87215-0C8F-4762-A664-737A353EC9A4}" type="datetimeFigureOut">
              <a:rPr lang="bg-BG" smtClean="0"/>
              <a:t>8.9.2025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A6967E-448F-4887-8FCB-34482EFBCC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-1" y="8892000"/>
            <a:ext cx="6443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bg-BG" sz="1100" dirty="0"/>
              <a:t>Работна група </a:t>
            </a:r>
            <a:r>
              <a:rPr lang="ru-RU" sz="1100" dirty="0"/>
              <a:t>"Образование по програмиране и ИТ</a:t>
            </a:r>
            <a:r>
              <a:rPr lang="bg-BG" sz="1100" dirty="0"/>
              <a:t>", с подкрепата на </a:t>
            </a:r>
            <a:r>
              <a:rPr lang="en-US" sz="1100" dirty="0">
                <a:hlinkClick r:id="rId2"/>
              </a:rPr>
              <a:t>SoftUni</a:t>
            </a:r>
            <a:endParaRPr lang="en-US" sz="11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554C2-DDBA-40E2-9536-53A07EC502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443999" y="8892000"/>
            <a:ext cx="412413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318AE-53F9-47EA-B5FE-E9473933AF11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150602968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84649-876A-46C9-8472-14CB09C070D8}" type="datetimeFigureOut">
              <a:rPr lang="en-US" smtClean="0"/>
              <a:t>9/8/2025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488999" y="8892000"/>
            <a:ext cx="367414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067CD-8E6B-4360-9AA8-C5DF2A48A6D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2000"/>
            <a:ext cx="648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bg-BG" sz="1100" dirty="0"/>
              <a:t>Работна група </a:t>
            </a:r>
            <a:r>
              <a:rPr lang="bg-BG" dirty="0"/>
              <a:t>"Образование по програмиране и ИТ"</a:t>
            </a:r>
            <a:r>
              <a:rPr lang="bg-BG" sz="1100" dirty="0"/>
              <a:t>, с подкрепата на </a:t>
            </a:r>
            <a:r>
              <a:rPr lang="en-US" sz="1100" dirty="0">
                <a:hlinkClick r:id="rId2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530847692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8" name="Slide Image Placeholder 7">
            <a:extLst>
              <a:ext uri="{FF2B5EF4-FFF2-40B4-BE49-F238E27FC236}">
                <a16:creationId xmlns:a16="http://schemas.microsoft.com/office/drawing/2014/main" id="{78811095-27E9-49AB-972B-D4E20B3963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9" name="Notes Placeholder 8">
            <a:extLst>
              <a:ext uri="{FF2B5EF4-FFF2-40B4-BE49-F238E27FC236}">
                <a16:creationId xmlns:a16="http://schemas.microsoft.com/office/drawing/2014/main" id="{E923224B-0CC3-475A-8628-8A90751AE6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288A3F3-90B1-4930-8D00-5603BDABEF1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4894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7548A-4D3C-449B-81A5-FA4BE4628490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472CE7-61C1-4B7B-B0C8-5A45F017871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88444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>
            <a:extLst>
              <a:ext uri="{FF2B5EF4-FFF2-40B4-BE49-F238E27FC236}">
                <a16:creationId xmlns:a16="http://schemas.microsoft.com/office/drawing/2014/main" id="{A1F0B3C6-2E53-4CA3-86D1-53D46EC352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5" name="Notes Placeholder 14">
            <a:extLst>
              <a:ext uri="{FF2B5EF4-FFF2-40B4-BE49-F238E27FC236}">
                <a16:creationId xmlns:a16="http://schemas.microsoft.com/office/drawing/2014/main" id="{149CC699-A079-49A5-A4D6-73B7F849A7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121F4233-7E9A-40D2-9066-2DB14E2FA5A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18F1DFF-B3E7-4ABF-97EE-0BBF3A961EC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85307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bg-BG" sz="1100"/>
              <a:t>Работна група </a:t>
            </a:r>
            <a:r>
              <a:rPr lang="bg-BG"/>
              <a:t>"Образование по програмиране и ИТ"</a:t>
            </a:r>
            <a:r>
              <a:rPr lang="bg-BG" sz="1100"/>
              <a:t>, с подкрепата на </a:t>
            </a:r>
            <a:r>
              <a:rPr lang="en-US" sz="110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8904890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12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bg-BG" sz="1100"/>
              <a:t>Работна група </a:t>
            </a:r>
            <a:r>
              <a:rPr lang="bg-BG"/>
              <a:t>"Образование по програмиране и ИТ"</a:t>
            </a:r>
            <a:r>
              <a:rPr lang="bg-BG" sz="1100"/>
              <a:t>, с подкрепата на </a:t>
            </a:r>
            <a:r>
              <a:rPr lang="en-US" sz="110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41547764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bg-BG" sz="1100"/>
              <a:t>Работна група </a:t>
            </a:r>
            <a:r>
              <a:rPr lang="bg-BG"/>
              <a:t>"Образование по програмиране и ИТ"</a:t>
            </a:r>
            <a:r>
              <a:rPr lang="bg-BG" sz="1100"/>
              <a:t>, с подкрепата на </a:t>
            </a:r>
            <a:r>
              <a:rPr lang="en-US" sz="110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3945409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bg-BG" sz="1100"/>
              <a:t>Работна група </a:t>
            </a:r>
            <a:r>
              <a:rPr lang="bg-BG"/>
              <a:t>"Образование по програмиране и ИТ"</a:t>
            </a:r>
            <a:r>
              <a:rPr lang="bg-BG" sz="1100"/>
              <a:t>, с подкрепата на </a:t>
            </a:r>
            <a:r>
              <a:rPr lang="en-US" sz="110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8009896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bg-BG" sz="1100"/>
              <a:t>Работна група </a:t>
            </a:r>
            <a:r>
              <a:rPr lang="bg-BG"/>
              <a:t>"Образование по програмиране и ИТ"</a:t>
            </a:r>
            <a:r>
              <a:rPr lang="bg-BG" sz="1100"/>
              <a:t>, с подкрепата на </a:t>
            </a:r>
            <a:r>
              <a:rPr lang="en-US" sz="110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8586197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58047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049B984-F964-47FF-8179-0A3007CE21C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059BE0-D868-413B-AAA1-1CC88D1F52C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5903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Bottom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 userDrawn="1"/>
        </p:nvSpPr>
        <p:spPr>
          <a:xfrm>
            <a:off x="0" y="6702676"/>
            <a:ext cx="12195176" cy="1553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3" name="Picture Placeholder Title Image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90123" y="3400017"/>
            <a:ext cx="5248260" cy="2188983"/>
          </a:xfrm>
        </p:spPr>
        <p:txBody>
          <a:bodyPr/>
          <a:lstStyle>
            <a:lvl1pPr marL="0" indent="0" algn="ctr" latinLnBrk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0" name="Company Web Site">
            <a:extLst>
              <a:ext uri="{FF2B5EF4-FFF2-40B4-BE49-F238E27FC236}">
                <a16:creationId xmlns:a16="http://schemas.microsoft.com/office/drawing/2014/main" id="{0B99B1EE-62FA-4AA4-920C-D444D6C0B77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90120" y="6086106"/>
            <a:ext cx="5248260" cy="341313"/>
          </a:xfrm>
        </p:spPr>
        <p:txBody>
          <a:bodyPr lIns="36000" rIns="36000" anchor="ctr" anchorCtr="0">
            <a:noAutofit/>
          </a:bodyPr>
          <a:lstStyle>
            <a:lvl1pPr marL="0" indent="0" algn="r">
              <a:buNone/>
              <a:defRPr sz="1800"/>
            </a:lvl1pPr>
          </a:lstStyle>
          <a:p>
            <a:pPr lvl="0"/>
            <a:r>
              <a:rPr lang="en-US" dirty="0"/>
              <a:t>https://softuni.foundation  </a:t>
            </a:r>
          </a:p>
        </p:txBody>
      </p:sp>
      <p:sp>
        <p:nvSpPr>
          <p:cNvPr id="6" name="Company Name">
            <a:extLst>
              <a:ext uri="{FF2B5EF4-FFF2-40B4-BE49-F238E27FC236}">
                <a16:creationId xmlns:a16="http://schemas.microsoft.com/office/drawing/2014/main" id="{2A76510A-0BAE-A827-E77C-BE88E38F52A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90122" y="5698189"/>
            <a:ext cx="5248260" cy="374236"/>
          </a:xfrm>
        </p:spPr>
        <p:txBody>
          <a:bodyPr lIns="36000" rIns="36000" anchor="ctr" anchorCtr="0">
            <a:normAutofit/>
          </a:bodyPr>
          <a:lstStyle>
            <a:lvl1pPr marL="0" indent="0" algn="r">
              <a:buNone/>
              <a:defRPr sz="2000" b="1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SoftUni Foundation</a:t>
            </a:r>
          </a:p>
        </p:txBody>
      </p:sp>
      <p:sp>
        <p:nvSpPr>
          <p:cNvPr id="31" name="Author Position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534045" y="6085863"/>
            <a:ext cx="4751953" cy="34155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800" b="0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URL</a:t>
            </a:r>
          </a:p>
        </p:txBody>
      </p:sp>
      <p:sp>
        <p:nvSpPr>
          <p:cNvPr id="30" name="Author Name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534046" y="5251106"/>
            <a:ext cx="4751954" cy="724904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Authors</a:t>
            </a:r>
          </a:p>
        </p:txBody>
      </p:sp>
      <p:sp>
        <p:nvSpPr>
          <p:cNvPr id="43" name="Presentation Subtitle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54746" y="1402942"/>
            <a:ext cx="11083636" cy="1306057"/>
          </a:xfrm>
        </p:spPr>
        <p:txBody>
          <a:bodyPr anchor="t" anchorCtr="0">
            <a:normAutofit/>
          </a:bodyPr>
          <a:lstStyle>
            <a:lvl1pPr marL="0" indent="0" algn="ctr" latinLnBrk="0">
              <a:buNone/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Presentation Subtitle</a:t>
            </a:r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746" y="321501"/>
            <a:ext cx="11083636" cy="971589"/>
          </a:xfrm>
        </p:spPr>
        <p:txBody>
          <a:bodyPr>
            <a:normAutofit/>
          </a:bodyPr>
          <a:lstStyle>
            <a:lvl1pPr algn="ctr" latinLnBrk="0">
              <a:defRPr sz="5400"/>
            </a:lvl1pPr>
          </a:lstStyle>
          <a:p>
            <a:r>
              <a:rPr lang="en-US" noProof="0" dirty="0"/>
              <a:t>Presentation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4D0DB3-F60A-469B-7831-209CB666CCE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549" y="4325954"/>
            <a:ext cx="2538082" cy="633046"/>
          </a:xfrm>
          <a:prstGeom prst="rect">
            <a:avLst/>
          </a:prstGeom>
        </p:spPr>
      </p:pic>
      <p:pic>
        <p:nvPicPr>
          <p:cNvPr id="5" name="Picture 4" title="CC-BY-NC-SA License">
            <a:hlinkClick r:id="rId3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2D40731C-0303-A69D-63FD-E048A73CA59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02682" y="4321352"/>
            <a:ext cx="1809336" cy="63304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0654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Bottom"/>
          <p:cNvSpPr/>
          <p:nvPr/>
        </p:nvSpPr>
        <p:spPr>
          <a:xfrm>
            <a:off x="2" y="6264000"/>
            <a:ext cx="12192000" cy="594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6750ECE4-94E0-469B-B8E4-562792823B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62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bg2"/>
                </a:solidFill>
              </a:defRPr>
            </a:lvl1pPr>
          </a:lstStyle>
          <a:p>
            <a:fld id="{2BF067CD-8E6B-4360-9AA8-C5DF2A48A6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Oval Logo Holder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Text Placeholder Right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56000" y="1195931"/>
            <a:ext cx="5545597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9" name="Text Placeholder Left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5931"/>
            <a:ext cx="5545598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E03301DA-D0AF-46FD-8740-2F761250203A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5" name="Slide Title">
            <a:extLst>
              <a:ext uri="{FF2B5EF4-FFF2-40B4-BE49-F238E27FC236}">
                <a16:creationId xmlns:a16="http://schemas.microsoft.com/office/drawing/2014/main" id="{EA9A94D1-F9F6-4D7B-85E3-896A987B6A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5" y="100750"/>
            <a:ext cx="10270595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9792D8-D354-4699-B7D6-B8CB7F77594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98753" y="5340443"/>
            <a:ext cx="1334859" cy="98286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6351E19-25DA-EAD2-9FBE-358B6135D72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0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>
            <a:extLst>
              <a:ext uri="{FF2B5EF4-FFF2-40B4-BE49-F238E27FC236}">
                <a16:creationId xmlns:a16="http://schemas.microsoft.com/office/drawing/2014/main" id="{F888EE71-82B3-40F1-A63F-7417422FB4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44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4" name="Text Placeholder Body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69002" y="1353866"/>
            <a:ext cx="7426234" cy="5219931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Picture Placeholder Left"/>
          <p:cNvSpPr>
            <a:spLocks noGrp="1"/>
          </p:cNvSpPr>
          <p:nvPr>
            <p:ph type="pic" idx="1" hasCustomPrompt="1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 latinLnBrk="0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noProof="0"/>
              <a:t>Your Picture Here</a:t>
            </a:r>
          </a:p>
        </p:txBody>
      </p:sp>
      <p:sp>
        <p:nvSpPr>
          <p:cNvPr id="3" name="Rectangle Left Second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Left First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Down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Rectangle Top">
            <a:extLst>
              <a:ext uri="{FF2B5EF4-FFF2-40B4-BE49-F238E27FC236}">
                <a16:creationId xmlns:a16="http://schemas.microsoft.com/office/drawing/2014/main" id="{274B8F05-DFCE-47BD-BAFD-DF93E1A63BDD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3F218E34-55D7-4290-BFE4-80F31F9415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F3DB3E-BDAA-8201-9A01-2F52640A84C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01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Bottom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 userDrawn="1"/>
        </p:nvSpPr>
        <p:spPr>
          <a:xfrm>
            <a:off x="0" y="6371332"/>
            <a:ext cx="12195176" cy="4872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107753B-8639-4399-B782-EE5377184D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6988" y="1461842"/>
            <a:ext cx="10731663" cy="3047158"/>
          </a:xfrm>
        </p:spPr>
        <p:txBody>
          <a:bodyPr>
            <a:normAutofit/>
          </a:bodyPr>
          <a:lstStyle>
            <a:lvl1pPr algn="ctr">
              <a:defRPr sz="13800"/>
            </a:lvl1pPr>
          </a:lstStyle>
          <a:p>
            <a:r>
              <a:rPr lang="bg-BG" dirty="0"/>
              <a:t>Въпроси?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206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615109" y="5585916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3529216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Slide Body Text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6125"/>
            <a:ext cx="11818096" cy="5528766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9A1D0F-F579-6A3C-C698-4E2E7F1AB26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97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0020EB61-2079-41A3-B356-B1D8D48D78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Rectangle Left"/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Bulb" descr="Bul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5205" y="1792355"/>
            <a:ext cx="1830304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Body Text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66000" y="1121143"/>
            <a:ext cx="10129234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8" name="Slide Title">
            <a:extLst>
              <a:ext uri="{FF2B5EF4-FFF2-40B4-BE49-F238E27FC236}">
                <a16:creationId xmlns:a16="http://schemas.microsoft.com/office/drawing/2014/main" id="{E2DA9691-CDF5-499C-94BB-AAA61DAC1B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6" y="100750"/>
            <a:ext cx="916404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8CA5371-2597-CF8F-1859-22639580743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530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1865BF6B-7F07-4E9C-879F-80E36EEB34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2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Bulb" descr="Bul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20027" y="3314704"/>
            <a:ext cx="1260665" cy="279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Slide Body Text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73561" y="1121143"/>
            <a:ext cx="10321675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6" y="100750"/>
            <a:ext cx="916404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37AF1B9-D67A-246A-86B6-E28F19C5239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65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0B8C963-1813-4B69-AD27-6D02EBBBB5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 userDrawn="1"/>
        </p:nvSpPr>
        <p:spPr>
          <a:xfrm>
            <a:off x="0" y="0"/>
            <a:ext cx="42947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4" name="Picture Bulb" descr="Bulb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56000" y="5098868"/>
            <a:ext cx="779209" cy="1729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Body Text">
            <a:extLst>
              <a:ext uri="{FF2B5EF4-FFF2-40B4-BE49-F238E27FC236}">
                <a16:creationId xmlns:a16="http://schemas.microsoft.com/office/drawing/2014/main" id="{7296EDA7-D37D-4B31-A888-371F080412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5176" y="1121143"/>
            <a:ext cx="11410061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55A88B09-3557-48A3-BF27-42699C2692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177" y="100750"/>
            <a:ext cx="987582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C2C375B-43BF-D1DD-F160-1500A111885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562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">
            <a:extLst>
              <a:ext uri="{FF2B5EF4-FFF2-40B4-BE49-F238E27FC236}">
                <a16:creationId xmlns:a16="http://schemas.microsoft.com/office/drawing/2014/main" id="{509D954E-A844-4072-A556-DE584BEB93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9" name="Rectangle Top">
            <a:extLst>
              <a:ext uri="{FF2B5EF4-FFF2-40B4-BE49-F238E27FC236}">
                <a16:creationId xmlns:a16="http://schemas.microsoft.com/office/drawing/2014/main" id="{A15CE03A-0933-4E5D-9EA1-718D4F802FFC}"/>
              </a:ext>
            </a:extLst>
          </p:cNvPr>
          <p:cNvSpPr/>
          <p:nvPr userDrawn="1"/>
        </p:nvSpPr>
        <p:spPr>
          <a:xfrm>
            <a:off x="0" y="1311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2" name="Slide Body Text">
            <a:extLst>
              <a:ext uri="{FF2B5EF4-FFF2-40B4-BE49-F238E27FC236}">
                <a16:creationId xmlns:a16="http://schemas.microsoft.com/office/drawing/2014/main" id="{B608ED73-CE88-49E4-8BFC-DBD6E9AE6B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6" y="1206668"/>
            <a:ext cx="11804831" cy="5550582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This is a code example</a:t>
            </a:r>
          </a:p>
        </p:txBody>
      </p:sp>
      <p:sp>
        <p:nvSpPr>
          <p:cNvPr id="4" name="Code Box">
            <a:extLst>
              <a:ext uri="{FF2B5EF4-FFF2-40B4-BE49-F238E27FC236}">
                <a16:creationId xmlns:a16="http://schemas.microsoft.com/office/drawing/2014/main" id="{F4E021E9-D6DB-4272-8C9F-CEF4940FDC1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74683" y="2034000"/>
            <a:ext cx="10836275" cy="2237893"/>
          </a:xfr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>
              <a:buNone/>
              <a:defRPr lang="en-US" sz="2800" b="1" smtClean="0">
                <a:latin typeface="Consolas" pitchFamily="49" charset="0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Source code box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</p:txBody>
      </p:sp>
      <p:sp>
        <p:nvSpPr>
          <p:cNvPr id="11" name="Slide Title">
            <a:extLst>
              <a:ext uri="{FF2B5EF4-FFF2-40B4-BE49-F238E27FC236}">
                <a16:creationId xmlns:a16="http://schemas.microsoft.com/office/drawing/2014/main" id="{47D60833-F0A9-4F29-8C06-A963A7C8BE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5" y="100750"/>
            <a:ext cx="10239658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69A4E8-9221-8F79-65B4-BF9AA7F87D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82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831000" y="109147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5241000" y="3338387"/>
            <a:ext cx="6065892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5241000" y="1471047"/>
            <a:ext cx="6065892" cy="175433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2423919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">
            <a:extLst>
              <a:ext uri="{FF2B5EF4-FFF2-40B4-BE49-F238E27FC236}">
                <a16:creationId xmlns:a16="http://schemas.microsoft.com/office/drawing/2014/main" id="{39DDE17E-5472-41F3-AF5F-54DFF10DC6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23" name="Slide Body Text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11781606" cy="5207396"/>
          </a:xfrm>
        </p:spPr>
        <p:txBody>
          <a:bodyPr>
            <a:normAutofit/>
          </a:bodyPr>
          <a:lstStyle>
            <a:lvl1pPr marL="514042" indent="-514042" latinLnBrk="0">
              <a:buFont typeface="+mj-lt"/>
              <a:buAutoNum type="arabicPeriod"/>
              <a:defRPr sz="3600">
                <a:solidFill>
                  <a:schemeClr val="tx1"/>
                </a:solidFill>
              </a:defRPr>
            </a:lvl1pPr>
            <a:lvl2pPr>
              <a:defRPr sz="3400"/>
            </a:lvl2pPr>
          </a:lstStyle>
          <a:p>
            <a:pPr lvl="0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0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0"/>
            <a:r>
              <a:rPr lang="en-US" noProof="0" dirty="0"/>
              <a:t>…</a:t>
            </a:r>
          </a:p>
        </p:txBody>
      </p:sp>
      <p:sp>
        <p:nvSpPr>
          <p:cNvPr id="8" name="Rectangle Top">
            <a:extLst>
              <a:ext uri="{FF2B5EF4-FFF2-40B4-BE49-F238E27FC236}">
                <a16:creationId xmlns:a16="http://schemas.microsoft.com/office/drawing/2014/main" id="{930E0800-9260-4369-8330-8264DD33C5CE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357D7BE1-6358-42CC-94F3-7BCDD91DCB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Table of Contents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D808AB-EC49-1578-0005-D58D2A365AA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72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Body Text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04" y="1138844"/>
            <a:ext cx="11804830" cy="553015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10" name="Slide Title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11804829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78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89" r:id="rId2"/>
    <p:sldLayoutId id="2147483681" r:id="rId3"/>
    <p:sldLayoutId id="2147483679" r:id="rId4"/>
    <p:sldLayoutId id="2147483680" r:id="rId5"/>
    <p:sldLayoutId id="2147483688" r:id="rId6"/>
    <p:sldLayoutId id="2147483684" r:id="rId7"/>
    <p:sldLayoutId id="2147483690" r:id="rId8"/>
    <p:sldLayoutId id="2147483677" r:id="rId9"/>
    <p:sldLayoutId id="2147483683" r:id="rId10"/>
    <p:sldLayoutId id="2147483685" r:id="rId11"/>
    <p:sldLayoutId id="2147483686" r:id="rId12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0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36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803275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25571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1700213" indent="-352425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058988" indent="-26670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G-IT-Edu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peedtest.net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9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G-IT-Edu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5" Type="http://schemas.openxmlformats.org/officeDocument/2006/relationships/hyperlink" Target="http://creativecommons.org/licenses/by-nc-sa/4.0/" TargetMode="External"/><Relationship Id="rId4" Type="http://schemas.openxmlformats.org/officeDocument/2006/relationships/hyperlink" Target="https://github.com/BG-IT-Edu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hor Name">
            <a:extLst>
              <a:ext uri="{FF2B5EF4-FFF2-40B4-BE49-F238E27FC236}">
                <a16:creationId xmlns:a16="http://schemas.microsoft.com/office/drawing/2014/main" id="{FA396BB6-2053-4690-9672-BC528007D37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90120" y="6086106"/>
            <a:ext cx="5248260" cy="34131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6</a:t>
            </a:r>
            <a:r>
              <a:rPr lang="bg-BG" dirty="0"/>
              <a:t> клас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8DE66249-1FBD-414B-AF0D-550F7312AF7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90122" y="5698189"/>
            <a:ext cx="5248260" cy="374236"/>
          </a:xfrm>
        </p:spPr>
        <p:txBody>
          <a:bodyPr>
            <a:normAutofit lnSpcReduction="10000"/>
          </a:bodyPr>
          <a:lstStyle/>
          <a:p>
            <a:r>
              <a:rPr lang="bg-BG" dirty="0"/>
              <a:t>Компютърно моделиране и ИТ</a:t>
            </a:r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520F80DC-BAF0-05EE-2BC1-37C2321904F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34045" y="6085863"/>
            <a:ext cx="4751953" cy="341556"/>
          </a:xfrm>
        </p:spPr>
        <p:txBody>
          <a:bodyPr>
            <a:normAutofit lnSpcReduction="10000"/>
          </a:bodyPr>
          <a:lstStyle/>
          <a:p>
            <a:r>
              <a:rPr lang="en-US" dirty="0">
                <a:hlinkClick r:id="rId3"/>
              </a:rPr>
              <a:t>https://github.com/BG-IT-Edu</a:t>
            </a:r>
            <a:endParaRPr lang="en-US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E4D839B2-02D1-883A-3CE0-7CF25557FB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34046" y="5251106"/>
            <a:ext cx="4751954" cy="724904"/>
          </a:xfrm>
        </p:spPr>
        <p:txBody>
          <a:bodyPr>
            <a:normAutofit/>
          </a:bodyPr>
          <a:lstStyle/>
          <a:p>
            <a:r>
              <a:rPr lang="bg-BG" dirty="0"/>
              <a:t>Проект "Отворено учебно съдържание по програмиране и ИТ", СофтУни Фондация </a:t>
            </a:r>
          </a:p>
        </p:txBody>
      </p:sp>
      <p:sp>
        <p:nvSpPr>
          <p:cNvPr id="3" name="Presentation Subtitle">
            <a:extLst>
              <a:ext uri="{FF2B5EF4-FFF2-40B4-BE49-F238E27FC236}">
                <a16:creationId xmlns:a16="http://schemas.microsoft.com/office/drawing/2014/main" id="{A004DC04-DA2A-41C0-8578-4B8D2F08EA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4746" y="1994508"/>
            <a:ext cx="11083636" cy="714491"/>
          </a:xfrm>
        </p:spPr>
        <p:txBody>
          <a:bodyPr>
            <a:normAutofit/>
          </a:bodyPr>
          <a:lstStyle/>
          <a:p>
            <a:r>
              <a:rPr lang="ru-RU" dirty="0"/>
              <a:t>Основни начини за достъп до Интернет</a:t>
            </a:r>
            <a:endParaRPr lang="en-US" dirty="0"/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37F91798-9AD5-4209-8887-958029548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746" y="321501"/>
            <a:ext cx="11083636" cy="1563818"/>
          </a:xfrm>
        </p:spPr>
        <p:txBody>
          <a:bodyPr>
            <a:normAutofit fontScale="90000"/>
          </a:bodyPr>
          <a:lstStyle/>
          <a:p>
            <a:r>
              <a:rPr lang="ru-RU" dirty="0"/>
              <a:t>Същност на глобалната </a:t>
            </a:r>
            <a:br>
              <a:rPr lang="en-US" dirty="0"/>
            </a:br>
            <a:r>
              <a:rPr lang="ru-RU" dirty="0"/>
              <a:t>мрежа Интернет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302" y="3204000"/>
            <a:ext cx="1902125" cy="853099"/>
          </a:xfrm>
          <a:prstGeom prst="rect">
            <a:avLst/>
          </a:prstGeom>
        </p:spPr>
      </p:pic>
      <p:pic>
        <p:nvPicPr>
          <p:cNvPr id="4098" name="Picture 2" descr="A Brief History of the Internet and the World Wide Web - MBR Journal"/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23" b="12923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6405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b="1" dirty="0"/>
              <a:t>͏</a:t>
            </a:r>
            <a:r>
              <a:rPr lang="ru-RU" b="1" dirty="0">
                <a:solidFill>
                  <a:schemeClr val="bg1"/>
                </a:solidFill>
              </a:rPr>
              <a:t>Интернет достъпът </a:t>
            </a:r>
            <a:r>
              <a:rPr lang="ru-RU" dirty="0"/>
              <a:t>позволява на </a:t>
            </a:r>
            <a:r>
              <a:rPr lang="ru-RU" b="1" dirty="0"/>
              <a:t>устройства</a:t>
            </a:r>
            <a:r>
              <a:rPr lang="ru-RU" dirty="0"/>
              <a:t> да ползват услуги като:</a:t>
            </a:r>
          </a:p>
          <a:p>
            <a:pPr lvl="1"/>
            <a:r>
              <a:rPr lang="ru-RU" b="1" dirty="0"/>
              <a:t>Електронна поща</a:t>
            </a:r>
          </a:p>
          <a:p>
            <a:pPr lvl="1"/>
            <a:r>
              <a:rPr lang="bg-BG" noProof="0" dirty="0"/>
              <a:t>Отваряне на </a:t>
            </a:r>
            <a:r>
              <a:rPr lang="bg-BG" b="1" noProof="0" dirty="0"/>
              <a:t>сайтове</a:t>
            </a:r>
          </a:p>
          <a:p>
            <a:pPr lvl="1"/>
            <a:r>
              <a:rPr lang="ru-RU" dirty="0"/>
              <a:t>Трансфер на </a:t>
            </a:r>
            <a:r>
              <a:rPr lang="ru-RU" b="1" dirty="0"/>
              <a:t>файлове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Достъп до интернет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894" b="26887"/>
          <a:stretch/>
        </p:blipFill>
        <p:spPr>
          <a:xfrm>
            <a:off x="651000" y="4799210"/>
            <a:ext cx="4541966" cy="1609430"/>
          </a:xfrm>
          <a:prstGeom prst="rect">
            <a:avLst/>
          </a:prstGeom>
        </p:spPr>
      </p:pic>
      <p:pic>
        <p:nvPicPr>
          <p:cNvPr id="3074" name="Picture 2" descr="Файл:Hypertext.png – Уикипедия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2618" y="1944000"/>
            <a:ext cx="3419724" cy="225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1000" y="4599000"/>
            <a:ext cx="5182960" cy="2009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008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11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0402" y="1494000"/>
            <a:ext cx="6220598" cy="5230890"/>
          </a:xfrm>
        </p:spPr>
        <p:txBody>
          <a:bodyPr/>
          <a:lstStyle/>
          <a:p>
            <a:r>
              <a:rPr lang="ru-RU" b="1" dirty="0"/>
              <a:t>͏</a:t>
            </a:r>
            <a:r>
              <a:rPr lang="ru-RU" b="1" dirty="0">
                <a:solidFill>
                  <a:schemeClr val="bg1"/>
                </a:solidFill>
              </a:rPr>
              <a:t>Доставчици</a:t>
            </a:r>
            <a:r>
              <a:rPr lang="ru-RU" dirty="0"/>
              <a:t> (</a:t>
            </a:r>
            <a:r>
              <a:rPr lang="ru-RU" b="1" dirty="0"/>
              <a:t>Internet Service Provider</a:t>
            </a:r>
            <a:r>
              <a:rPr lang="ru-RU" dirty="0"/>
              <a:t>): </a:t>
            </a:r>
          </a:p>
          <a:p>
            <a:pPr lvl="1"/>
            <a:r>
              <a:rPr lang="ru-RU" dirty="0"/>
              <a:t>Осигуряват </a:t>
            </a:r>
            <a:r>
              <a:rPr lang="ru-RU" b="1" dirty="0"/>
              <a:t>интернет свързаност </a:t>
            </a:r>
            <a:r>
              <a:rPr lang="ru-RU" dirty="0"/>
              <a:t>на </a:t>
            </a:r>
            <a:r>
              <a:rPr lang="ru-RU" b="1" dirty="0"/>
              <a:t>потребителите</a:t>
            </a:r>
          </a:p>
          <a:p>
            <a:pPr lvl="1"/>
            <a:r>
              <a:rPr lang="ru-RU" dirty="0"/>
              <a:t>Използват различни </a:t>
            </a:r>
            <a:r>
              <a:rPr lang="ru-RU" b="1" dirty="0"/>
              <a:t>методи</a:t>
            </a:r>
            <a:r>
              <a:rPr lang="ru-RU" dirty="0"/>
              <a:t> и </a:t>
            </a:r>
            <a:r>
              <a:rPr lang="ru-RU" b="1" dirty="0"/>
              <a:t>технологии</a:t>
            </a:r>
            <a:r>
              <a:rPr lang="ru-RU" dirty="0"/>
              <a:t> за </a:t>
            </a:r>
            <a:r>
              <a:rPr lang="ru-RU" b="1" dirty="0"/>
              <a:t>връзка</a:t>
            </a:r>
          </a:p>
          <a:p>
            <a:pPr lvl="1"/>
            <a:r>
              <a:rPr lang="ru-RU" dirty="0"/>
              <a:t>Предлагат </a:t>
            </a:r>
            <a:r>
              <a:rPr lang="ru-RU" b="1" dirty="0"/>
              <a:t>разнообразни скорости </a:t>
            </a:r>
            <a:r>
              <a:rPr lang="ru-RU" dirty="0"/>
              <a:t>и ценови планове</a:t>
            </a:r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Доставчици </a:t>
            </a:r>
            <a:endParaRPr lang="en-US" dirty="0"/>
          </a:p>
        </p:txBody>
      </p:sp>
      <p:pic>
        <p:nvPicPr>
          <p:cNvPr id="4104" name="Picture 8" descr="undefine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9616" y="1629000"/>
            <a:ext cx="5085425" cy="3376723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6276000" y="5112084"/>
            <a:ext cx="5812658" cy="1166061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dirty="0">
                <a:solidFill>
                  <a:schemeClr val="bg1"/>
                </a:solidFill>
              </a:rPr>
              <a:t>Доставчик</a:t>
            </a:r>
            <a:r>
              <a:rPr lang="bg-BG" sz="2800" dirty="0"/>
              <a:t> поставя </a:t>
            </a:r>
            <a:r>
              <a:rPr lang="bg-BG" sz="2800" b="1" dirty="0"/>
              <a:t>кабели</a:t>
            </a:r>
            <a:r>
              <a:rPr lang="bg-BG" sz="2800" dirty="0"/>
              <a:t> за </a:t>
            </a:r>
            <a:r>
              <a:rPr lang="bg-BG" sz="2800" b="1" dirty="0"/>
              <a:t>осигуряване</a:t>
            </a:r>
            <a:r>
              <a:rPr lang="bg-BG" sz="2800" dirty="0"/>
              <a:t> на </a:t>
            </a:r>
            <a:r>
              <a:rPr lang="bg-BG" sz="2800" b="1" dirty="0"/>
              <a:t>достъп</a:t>
            </a:r>
            <a:r>
              <a:rPr lang="bg-BG" sz="2800" dirty="0"/>
              <a:t> до интернет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398937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12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Скоростта за </a:t>
            </a:r>
            <a:r>
              <a:rPr lang="bg-BG" b="1" dirty="0">
                <a:solidFill>
                  <a:schemeClr val="bg1"/>
                </a:solidFill>
              </a:rPr>
              <a:t>приемане</a:t>
            </a:r>
            <a:r>
              <a:rPr lang="bg-BG" dirty="0"/>
              <a:t> и </a:t>
            </a:r>
            <a:r>
              <a:rPr lang="bg-BG" b="1" dirty="0">
                <a:solidFill>
                  <a:schemeClr val="bg1"/>
                </a:solidFill>
              </a:rPr>
              <a:t>предаване</a:t>
            </a:r>
            <a:r>
              <a:rPr lang="bg-BG" dirty="0"/>
              <a:t> на </a:t>
            </a:r>
            <a:r>
              <a:rPr lang="bg-BG" b="1" dirty="0"/>
              <a:t>данните </a:t>
            </a:r>
            <a:r>
              <a:rPr lang="bg-BG" dirty="0"/>
              <a:t>в интернет се измерва в </a:t>
            </a:r>
            <a:r>
              <a:rPr lang="bg-BG" b="1" dirty="0"/>
              <a:t>битове</a:t>
            </a:r>
            <a:r>
              <a:rPr lang="bg-BG" dirty="0"/>
              <a:t> за </a:t>
            </a:r>
            <a:r>
              <a:rPr lang="bg-BG" b="1" dirty="0"/>
              <a:t>секунда</a:t>
            </a:r>
            <a:r>
              <a:rPr lang="bg-BG" dirty="0"/>
              <a:t> (</a:t>
            </a:r>
            <a:r>
              <a:rPr lang="en-US" dirty="0"/>
              <a:t>bit/s, bps</a:t>
            </a:r>
            <a:r>
              <a:rPr lang="bg-BG" dirty="0"/>
              <a:t>)</a:t>
            </a:r>
            <a:endParaRPr lang="en-US" dirty="0"/>
          </a:p>
          <a:p>
            <a:r>
              <a:rPr lang="bg-BG" dirty="0"/>
              <a:t>Може да измерите </a:t>
            </a:r>
            <a:r>
              <a:rPr lang="bg-BG" b="1" dirty="0"/>
              <a:t>вашата интернет скорост </a:t>
            </a:r>
            <a:r>
              <a:rPr lang="bg-BG" dirty="0"/>
              <a:t>от сайта</a:t>
            </a:r>
            <a:r>
              <a:rPr lang="en-US" dirty="0"/>
              <a:t>:</a:t>
            </a:r>
          </a:p>
          <a:p>
            <a:pPr lvl="1"/>
            <a:r>
              <a:rPr lang="en-US" dirty="0">
                <a:hlinkClick r:id="rId3"/>
              </a:rPr>
              <a:t>https://www.speedtest.net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Интернет скорост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6000" y="3519000"/>
            <a:ext cx="4910635" cy="3150341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5126" name="Picture 6" descr="Best Internet Speed for Online Gaming | HighSpeedOption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1000" y="4029341"/>
            <a:ext cx="3960000" cy="2640000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7470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13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b="1" dirty="0"/>
              <a:t>Достъпът до интернет </a:t>
            </a:r>
            <a:r>
              <a:rPr lang="bg-BG" dirty="0"/>
              <a:t>се </a:t>
            </a:r>
            <a:r>
              <a:rPr lang="bg-BG" b="1" dirty="0"/>
              <a:t>осъществява</a:t>
            </a:r>
            <a:r>
              <a:rPr lang="bg-BG" dirty="0"/>
              <a:t> с помощта на специални </a:t>
            </a:r>
            <a:r>
              <a:rPr lang="bg-BG" b="1" dirty="0">
                <a:solidFill>
                  <a:schemeClr val="bg1"/>
                </a:solidFill>
              </a:rPr>
              <a:t>мрежови устройства</a:t>
            </a:r>
          </a:p>
          <a:p>
            <a:r>
              <a:rPr lang="bg-BG" b="1" dirty="0"/>
              <a:t>Примери</a:t>
            </a:r>
            <a:r>
              <a:rPr lang="bg-BG" dirty="0"/>
              <a:t> за такива устройства са:</a:t>
            </a:r>
          </a:p>
          <a:p>
            <a:pPr lvl="1"/>
            <a:r>
              <a:rPr lang="bg-BG" dirty="0"/>
              <a:t>Модем</a:t>
            </a:r>
          </a:p>
          <a:p>
            <a:pPr lvl="1"/>
            <a:r>
              <a:rPr lang="bg-BG" dirty="0"/>
              <a:t>Рутер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Мрежови устройства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1" t="10357" b="5680"/>
          <a:stretch/>
        </p:blipFill>
        <p:spPr>
          <a:xfrm>
            <a:off x="6944595" y="2876630"/>
            <a:ext cx="4234182" cy="363286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76" b="15452"/>
          <a:stretch/>
        </p:blipFill>
        <p:spPr>
          <a:xfrm>
            <a:off x="2909159" y="3941267"/>
            <a:ext cx="3205716" cy="2371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854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14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/>
              <a:t>За да </a:t>
            </a:r>
            <a:r>
              <a:rPr lang="ru-RU" b="1" dirty="0">
                <a:solidFill>
                  <a:schemeClr val="bg1"/>
                </a:solidFill>
              </a:rPr>
              <a:t>контролира</a:t>
            </a:r>
            <a:r>
              <a:rPr lang="ru-RU" dirty="0"/>
              <a:t> </a:t>
            </a:r>
            <a:r>
              <a:rPr lang="ru-RU" b="1" dirty="0"/>
              <a:t>достъпът</a:t>
            </a:r>
            <a:r>
              <a:rPr lang="ru-RU" dirty="0"/>
              <a:t> до </a:t>
            </a:r>
            <a:r>
              <a:rPr lang="ru-RU" b="1" dirty="0"/>
              <a:t>услугите</a:t>
            </a:r>
            <a:r>
              <a:rPr lang="ru-RU" dirty="0"/>
              <a:t> и </a:t>
            </a:r>
            <a:r>
              <a:rPr lang="ru-RU" b="1" dirty="0"/>
              <a:t>информацията</a:t>
            </a:r>
            <a:r>
              <a:rPr lang="ru-RU" dirty="0"/>
              <a:t>, </a:t>
            </a:r>
            <a:r>
              <a:rPr lang="ru-RU" b="1" dirty="0"/>
              <a:t>доставчикът</a:t>
            </a:r>
            <a:r>
              <a:rPr lang="ru-RU" dirty="0"/>
              <a:t> създава за всеки клиент </a:t>
            </a:r>
            <a:r>
              <a:rPr lang="ru-RU" b="1" dirty="0">
                <a:solidFill>
                  <a:schemeClr val="bg1"/>
                </a:solidFill>
              </a:rPr>
              <a:t>акаунт</a:t>
            </a:r>
            <a:r>
              <a:rPr lang="ru-RU" dirty="0"/>
              <a:t>, който включва:</a:t>
            </a:r>
          </a:p>
          <a:p>
            <a:pPr lvl="1"/>
            <a:r>
              <a:rPr lang="ru-RU" dirty="0"/>
              <a:t>Потребителско име</a:t>
            </a:r>
          </a:p>
          <a:p>
            <a:pPr lvl="1"/>
            <a:r>
              <a:rPr lang="ru-RU" dirty="0"/>
              <a:t>Парола</a:t>
            </a:r>
          </a:p>
          <a:p>
            <a:pPr lvl="1"/>
            <a:r>
              <a:rPr lang="ru-RU" dirty="0"/>
              <a:t>Служебна информация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Контрол на достъпа</a:t>
            </a:r>
            <a:endParaRPr lang="en-US" dirty="0"/>
          </a:p>
        </p:txBody>
      </p:sp>
      <p:pic>
        <p:nvPicPr>
          <p:cNvPr id="7170" name="Picture 2" descr="Account - Free security icon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6000" y="2965228"/>
            <a:ext cx="3555000" cy="3555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8958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15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͏</a:t>
            </a:r>
            <a:r>
              <a:rPr lang="bg-BG" b="1" dirty="0">
                <a:solidFill>
                  <a:schemeClr val="bg1"/>
                </a:solidFill>
              </a:rPr>
              <a:t>Потребителското име </a:t>
            </a:r>
            <a:r>
              <a:rPr lang="bg-BG" dirty="0"/>
              <a:t>е </a:t>
            </a:r>
            <a:r>
              <a:rPr lang="bg-BG" b="1" dirty="0"/>
              <a:t>уникално име</a:t>
            </a:r>
          </a:p>
          <a:p>
            <a:pPr lvl="1"/>
            <a:r>
              <a:rPr lang="bg-BG" b="1" dirty="0"/>
              <a:t>Не се повтаря </a:t>
            </a:r>
            <a:r>
              <a:rPr lang="bg-BG" dirty="0"/>
              <a:t>в системата на доставчика</a:t>
            </a:r>
          </a:p>
          <a:p>
            <a:pPr lvl="1"/>
            <a:r>
              <a:rPr lang="ru-RU" b="1" dirty="0"/>
              <a:t>Потребителят</a:t>
            </a:r>
            <a:r>
              <a:rPr lang="ru-RU" dirty="0"/>
              <a:t> се </a:t>
            </a:r>
            <a:r>
              <a:rPr lang="ru-RU" b="1" dirty="0"/>
              <a:t>разпознава</a:t>
            </a:r>
            <a:r>
              <a:rPr lang="ru-RU" dirty="0"/>
              <a:t> по своето </a:t>
            </a:r>
            <a:r>
              <a:rPr lang="ru-RU" b="1" dirty="0"/>
              <a:t>потребителско име</a:t>
            </a:r>
          </a:p>
          <a:p>
            <a:r>
              <a:rPr lang="bg-BG" dirty="0"/>
              <a:t>Името на потребителя може да бъде:</a:t>
            </a:r>
          </a:p>
          <a:p>
            <a:pPr lvl="1"/>
            <a:r>
              <a:rPr lang="bg-BG" b="1" dirty="0"/>
              <a:t>Имейл адрес </a:t>
            </a:r>
            <a:r>
              <a:rPr lang="bg-BG" dirty="0"/>
              <a:t>на клиента</a:t>
            </a:r>
          </a:p>
          <a:p>
            <a:pPr lvl="1"/>
            <a:r>
              <a:rPr lang="bg-BG" dirty="0"/>
              <a:t>Комбинация от </a:t>
            </a:r>
            <a:r>
              <a:rPr lang="bg-BG" b="1" dirty="0"/>
              <a:t>букви</a:t>
            </a:r>
            <a:r>
              <a:rPr lang="bg-BG" dirty="0"/>
              <a:t> и </a:t>
            </a:r>
            <a:r>
              <a:rPr lang="bg-BG" b="1" dirty="0"/>
              <a:t>цифри</a:t>
            </a:r>
            <a:endParaRPr lang="en-US" b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Потребителско име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63" r="11262"/>
          <a:stretch/>
        </p:blipFill>
        <p:spPr>
          <a:xfrm>
            <a:off x="7356000" y="3834000"/>
            <a:ext cx="3870000" cy="276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176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16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͏</a:t>
            </a:r>
            <a:r>
              <a:rPr lang="bg-BG" b="1" dirty="0">
                <a:solidFill>
                  <a:schemeClr val="bg1"/>
                </a:solidFill>
              </a:rPr>
              <a:t>Паролата</a:t>
            </a:r>
            <a:r>
              <a:rPr lang="bg-BG" dirty="0"/>
              <a:t> е </a:t>
            </a:r>
            <a:r>
              <a:rPr lang="ru-RU" b="1" dirty="0"/>
              <a:t>тайна дума </a:t>
            </a:r>
            <a:r>
              <a:rPr lang="ru-RU" dirty="0"/>
              <a:t>или </a:t>
            </a:r>
            <a:r>
              <a:rPr lang="ru-RU" b="1" dirty="0"/>
              <a:t>комбинация</a:t>
            </a:r>
            <a:r>
              <a:rPr lang="ru-RU" dirty="0"/>
              <a:t> от </a:t>
            </a:r>
            <a:r>
              <a:rPr lang="ru-RU" b="1" dirty="0"/>
              <a:t>знаци</a:t>
            </a:r>
            <a:r>
              <a:rPr lang="ru-RU" dirty="0"/>
              <a:t>, известни само на потребителя и доставчика</a:t>
            </a:r>
          </a:p>
          <a:p>
            <a:r>
              <a:rPr lang="ru-RU" dirty="0"/>
              <a:t>В </a:t>
            </a:r>
            <a:r>
              <a:rPr lang="ru-RU" b="1" dirty="0"/>
              <a:t>съвремието</a:t>
            </a:r>
            <a:r>
              <a:rPr lang="ru-RU" dirty="0"/>
              <a:t> паролата все по-често се </a:t>
            </a:r>
            <a:r>
              <a:rPr lang="ru-RU" b="1" dirty="0"/>
              <a:t>заменя</a:t>
            </a:r>
            <a:r>
              <a:rPr lang="ru-RU" dirty="0"/>
              <a:t> с </a:t>
            </a:r>
            <a:r>
              <a:rPr lang="ru-RU" b="1" dirty="0"/>
              <a:t>биометрични данни </a:t>
            </a:r>
            <a:r>
              <a:rPr lang="ru-RU" dirty="0"/>
              <a:t>като:</a:t>
            </a:r>
          </a:p>
          <a:p>
            <a:pPr lvl="1"/>
            <a:r>
              <a:rPr lang="ru-RU" dirty="0"/>
              <a:t>Пръстов </a:t>
            </a:r>
            <a:r>
              <a:rPr lang="ru-RU" b="1" dirty="0"/>
              <a:t>отпечатък</a:t>
            </a:r>
          </a:p>
          <a:p>
            <a:pPr lvl="1"/>
            <a:r>
              <a:rPr lang="ru-RU" b="1" dirty="0"/>
              <a:t>Ирис</a:t>
            </a:r>
            <a:r>
              <a:rPr lang="ru-RU" dirty="0"/>
              <a:t> на окото</a:t>
            </a:r>
          </a:p>
          <a:p>
            <a:pPr lvl="1"/>
            <a:r>
              <a:rPr lang="ru-RU" b="1" dirty="0"/>
              <a:t>Лице</a:t>
            </a:r>
            <a:r>
              <a:rPr lang="ru-RU" dirty="0"/>
              <a:t> на потребителя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Парола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6000" y="4284000"/>
            <a:ext cx="3801504" cy="2574000"/>
          </a:xfrm>
          <a:prstGeom prst="rect">
            <a:avLst/>
          </a:prstGeom>
        </p:spPr>
      </p:pic>
      <p:pic>
        <p:nvPicPr>
          <p:cNvPr id="9220" name="Picture 4" descr="The fundamentals of Iris Recognition"/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9786" y="3191692"/>
            <a:ext cx="2634593" cy="1947308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2683" y="4266876"/>
            <a:ext cx="2627124" cy="262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906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17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b="1" dirty="0"/>
              <a:t>Видовете достъп </a:t>
            </a:r>
            <a:r>
              <a:rPr lang="bg-BG" dirty="0"/>
              <a:t>до интернет са</a:t>
            </a:r>
            <a:r>
              <a:rPr lang="en-US" dirty="0"/>
              <a:t> </a:t>
            </a:r>
            <a:r>
              <a:rPr lang="bg-BG" dirty="0"/>
              <a:t>през:</a:t>
            </a:r>
          </a:p>
          <a:p>
            <a:pPr lvl="1"/>
            <a:r>
              <a:rPr lang="bg-BG" b="1" dirty="0"/>
              <a:t>Локална</a:t>
            </a:r>
            <a:r>
              <a:rPr lang="bg-BG" dirty="0"/>
              <a:t> </a:t>
            </a:r>
            <a:r>
              <a:rPr lang="bg-BG" b="1" dirty="0"/>
              <a:t>мрежа</a:t>
            </a:r>
            <a:r>
              <a:rPr lang="bg-BG" dirty="0"/>
              <a:t> </a:t>
            </a:r>
            <a:r>
              <a:rPr lang="en-US" dirty="0"/>
              <a:t>(LAN)</a:t>
            </a:r>
          </a:p>
          <a:p>
            <a:pPr lvl="1"/>
            <a:r>
              <a:rPr lang="bg-BG" dirty="0"/>
              <a:t>Телефонен </a:t>
            </a:r>
            <a:r>
              <a:rPr lang="bg-BG" b="1" dirty="0"/>
              <a:t>кабел</a:t>
            </a:r>
          </a:p>
          <a:p>
            <a:pPr lvl="1"/>
            <a:r>
              <a:rPr lang="bg-BG" dirty="0"/>
              <a:t>Мрежата на </a:t>
            </a:r>
            <a:r>
              <a:rPr lang="bg-BG" b="1" dirty="0"/>
              <a:t>мобилен оператор</a:t>
            </a:r>
          </a:p>
          <a:p>
            <a:pPr lvl="1"/>
            <a:r>
              <a:rPr lang="bg-BG" b="1" dirty="0"/>
              <a:t>Сателитен</a:t>
            </a:r>
            <a:r>
              <a:rPr lang="bg-BG" dirty="0"/>
              <a:t> достъп</a:t>
            </a:r>
          </a:p>
          <a:p>
            <a:pPr lvl="1"/>
            <a:r>
              <a:rPr lang="bg-BG" b="1" dirty="0"/>
              <a:t>Радиовръзка</a:t>
            </a:r>
            <a:endParaRPr lang="en-US" b="1" dirty="0"/>
          </a:p>
          <a:p>
            <a:pPr lvl="1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Видове достъп до интернет</a:t>
            </a:r>
            <a:endParaRPr lang="en-US" dirty="0"/>
          </a:p>
        </p:txBody>
      </p:sp>
      <p:pic>
        <p:nvPicPr>
          <p:cNvPr id="1026" name="Picture 2" descr="Lan - Free networking icon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1000" y="1996613"/>
            <a:ext cx="1906801" cy="1906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Mobile network - Free computer icon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3143" y="4419000"/>
            <a:ext cx="2266801" cy="2266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Satellite - Free technology icon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5803" y="4756306"/>
            <a:ext cx="1850384" cy="1850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Radio - Free communications icon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5011" y="4591209"/>
            <a:ext cx="2020989" cy="2020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Phone cable Special Lineal color icon | Freepik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4156" y="1832801"/>
            <a:ext cx="2170245" cy="2170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721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18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ru-RU" b="1" dirty="0"/>
              <a:t>͏</a:t>
            </a:r>
            <a:r>
              <a:rPr lang="ru-RU" b="1" dirty="0">
                <a:solidFill>
                  <a:schemeClr val="bg1"/>
                </a:solidFill>
              </a:rPr>
              <a:t>Локална мрежа </a:t>
            </a:r>
            <a:r>
              <a:rPr lang="ru-RU" b="1" dirty="0"/>
              <a:t>(LAN)</a:t>
            </a:r>
            <a:r>
              <a:rPr lang="ru-RU" dirty="0"/>
              <a:t> е </a:t>
            </a:r>
            <a:r>
              <a:rPr lang="ru-RU" b="1" dirty="0"/>
              <a:t>най-широко</a:t>
            </a:r>
            <a:r>
              <a:rPr lang="ru-RU" dirty="0"/>
              <a:t> използваният начин за достъп</a:t>
            </a:r>
            <a:r>
              <a:rPr lang="en-US" dirty="0"/>
              <a:t> </a:t>
            </a:r>
            <a:r>
              <a:rPr lang="bg-BG" dirty="0"/>
              <a:t>до </a:t>
            </a:r>
            <a:r>
              <a:rPr lang="bg-BG" b="1" dirty="0"/>
              <a:t>интернет</a:t>
            </a:r>
            <a:endParaRPr lang="ru-RU" b="1" dirty="0"/>
          </a:p>
          <a:p>
            <a:pPr lvl="1"/>
            <a:r>
              <a:rPr lang="ru-RU" b="1" dirty="0"/>
              <a:t>Доставчикът</a:t>
            </a:r>
            <a:r>
              <a:rPr lang="ru-RU" dirty="0"/>
              <a:t> осигурява </a:t>
            </a:r>
            <a:r>
              <a:rPr lang="ru-RU" b="1" dirty="0"/>
              <a:t>интернет връзка </a:t>
            </a:r>
            <a:r>
              <a:rPr lang="ru-RU" dirty="0"/>
              <a:t>до </a:t>
            </a:r>
            <a:r>
              <a:rPr lang="ru-RU" b="1" dirty="0"/>
              <a:t>локалната мрежа</a:t>
            </a:r>
            <a:r>
              <a:rPr lang="ru-RU" dirty="0"/>
              <a:t> на потребителя</a:t>
            </a:r>
          </a:p>
          <a:p>
            <a:pPr lvl="1"/>
            <a:r>
              <a:rPr lang="ru-RU" dirty="0"/>
              <a:t>Всички </a:t>
            </a:r>
            <a:r>
              <a:rPr lang="ru-RU" b="1" dirty="0"/>
              <a:t>устройства</a:t>
            </a:r>
            <a:r>
              <a:rPr lang="ru-RU" dirty="0"/>
              <a:t>, свързани в локалната мрежа, получават </a:t>
            </a:r>
            <a:r>
              <a:rPr lang="ru-RU" b="1" dirty="0"/>
              <a:t>достъп </a:t>
            </a:r>
            <a:r>
              <a:rPr lang="ru-RU" dirty="0"/>
              <a:t>до</a:t>
            </a:r>
            <a:r>
              <a:rPr lang="ru-RU" b="1" dirty="0"/>
              <a:t> интернет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Видове достъп до интернет</a:t>
            </a:r>
            <a:r>
              <a:rPr lang="en-US" dirty="0"/>
              <a:t> –</a:t>
            </a:r>
            <a:r>
              <a:rPr lang="bg-BG" dirty="0"/>
              <a:t> </a:t>
            </a:r>
            <a:r>
              <a:rPr lang="en-US" dirty="0"/>
              <a:t>LAN</a:t>
            </a:r>
            <a:r>
              <a:rPr lang="bg-BG" dirty="0"/>
              <a:t> (1)</a:t>
            </a:r>
            <a:endParaRPr lang="en-US" dirty="0"/>
          </a:p>
        </p:txBody>
      </p:sp>
      <p:pic>
        <p:nvPicPr>
          <p:cNvPr id="2050" name="Picture 2" descr="How to Set Up and Configure a LAN in 8 Steps"/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6000" y="4347902"/>
            <a:ext cx="3555532" cy="2285699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Networking Fundamentals | LAN vs WAN | Ethernet | Network Security Basic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4783" y="4625851"/>
            <a:ext cx="3020269" cy="2011500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1008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19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9685598" cy="5528766"/>
          </a:xfrm>
        </p:spPr>
        <p:txBody>
          <a:bodyPr>
            <a:normAutofit fontScale="85000" lnSpcReduction="10000"/>
          </a:bodyPr>
          <a:lstStyle/>
          <a:p>
            <a:r>
              <a:rPr lang="ru-RU" b="1" dirty="0"/>
              <a:t>Рутер</a:t>
            </a:r>
            <a:r>
              <a:rPr lang="ru-RU" dirty="0"/>
              <a:t> – устройство за </a:t>
            </a:r>
            <a:r>
              <a:rPr lang="ru-RU" b="1" dirty="0"/>
              <a:t>свързване</a:t>
            </a:r>
            <a:r>
              <a:rPr lang="ru-RU" dirty="0"/>
              <a:t> на </a:t>
            </a:r>
            <a:r>
              <a:rPr lang="ru-RU" b="1" dirty="0"/>
              <a:t>две различни мрежи </a:t>
            </a:r>
          </a:p>
          <a:p>
            <a:pPr lvl="1"/>
            <a:r>
              <a:rPr lang="ru-RU" dirty="0"/>
              <a:t>В случая едната е </a:t>
            </a:r>
            <a:r>
              <a:rPr lang="ru-RU" b="1" dirty="0">
                <a:solidFill>
                  <a:schemeClr val="bg1"/>
                </a:solidFill>
              </a:rPr>
              <a:t>интернет</a:t>
            </a:r>
            <a:r>
              <a:rPr lang="ru-RU" dirty="0"/>
              <a:t>, а другата е </a:t>
            </a:r>
            <a:r>
              <a:rPr lang="en-US" b="1" dirty="0">
                <a:solidFill>
                  <a:schemeClr val="bg1"/>
                </a:solidFill>
              </a:rPr>
              <a:t>LAN</a:t>
            </a:r>
            <a:r>
              <a:rPr lang="en-US" b="1" dirty="0"/>
              <a:t> </a:t>
            </a:r>
            <a:r>
              <a:rPr lang="bg-BG" dirty="0"/>
              <a:t>на</a:t>
            </a:r>
            <a:r>
              <a:rPr lang="bg-BG" b="1" dirty="0"/>
              <a:t> клиента</a:t>
            </a:r>
            <a:r>
              <a:rPr lang="ru-RU" b="1" dirty="0"/>
              <a:t> </a:t>
            </a:r>
          </a:p>
          <a:p>
            <a:r>
              <a:rPr lang="ru-RU" dirty="0"/>
              <a:t>Видове </a:t>
            </a:r>
            <a:r>
              <a:rPr lang="ru-RU" b="1" dirty="0"/>
              <a:t>връзки</a:t>
            </a:r>
            <a:r>
              <a:rPr lang="ru-RU" dirty="0"/>
              <a:t> с рутера:</a:t>
            </a:r>
          </a:p>
          <a:p>
            <a:pPr lvl="1"/>
            <a:r>
              <a:rPr lang="ru-RU" b="1" dirty="0"/>
              <a:t>͏Мрежов кабел</a:t>
            </a:r>
            <a:endParaRPr lang="ru-RU" dirty="0"/>
          </a:p>
          <a:p>
            <a:pPr lvl="2"/>
            <a:r>
              <a:rPr lang="ru-RU" dirty="0"/>
              <a:t>Включва се в </a:t>
            </a:r>
            <a:r>
              <a:rPr lang="ru-RU" b="1" dirty="0"/>
              <a:t>мрежовата карта </a:t>
            </a:r>
            <a:r>
              <a:rPr lang="ru-RU" dirty="0"/>
              <a:t>на </a:t>
            </a:r>
            <a:r>
              <a:rPr lang="ru-RU" b="1" dirty="0"/>
              <a:t>устройството</a:t>
            </a:r>
            <a:r>
              <a:rPr lang="ru-RU" dirty="0"/>
              <a:t> и в </a:t>
            </a:r>
            <a:r>
              <a:rPr lang="ru-RU" b="1" dirty="0"/>
              <a:t>рутера</a:t>
            </a:r>
            <a:endParaRPr lang="en-US" b="1" dirty="0"/>
          </a:p>
          <a:p>
            <a:pPr lvl="1"/>
            <a:r>
              <a:rPr lang="ru-RU" b="1" dirty="0"/>
              <a:t>͏WiFi връзка</a:t>
            </a:r>
            <a:endParaRPr lang="ru-RU" dirty="0"/>
          </a:p>
          <a:p>
            <a:pPr lvl="2"/>
            <a:r>
              <a:rPr lang="ru-RU" b="1" dirty="0"/>
              <a:t>Устройството</a:t>
            </a:r>
            <a:r>
              <a:rPr lang="ru-RU" dirty="0"/>
              <a:t> трябва да има </a:t>
            </a:r>
            <a:r>
              <a:rPr lang="ru-RU" b="1" dirty="0"/>
              <a:t>вградена</a:t>
            </a:r>
            <a:r>
              <a:rPr lang="ru-RU" dirty="0"/>
              <a:t> или </a:t>
            </a:r>
            <a:r>
              <a:rPr lang="ru-RU" b="1" dirty="0"/>
              <a:t>инсталирана</a:t>
            </a:r>
            <a:r>
              <a:rPr lang="ru-RU" dirty="0"/>
              <a:t> допълнително </a:t>
            </a:r>
            <a:r>
              <a:rPr lang="ru-RU" b="1" dirty="0">
                <a:solidFill>
                  <a:schemeClr val="bg1"/>
                </a:solidFill>
              </a:rPr>
              <a:t>WiFi карта</a:t>
            </a:r>
          </a:p>
          <a:p>
            <a:r>
              <a:rPr lang="ru-RU" b="1" dirty="0"/>
              <a:t>Локалната мрежа </a:t>
            </a:r>
            <a:r>
              <a:rPr lang="ru-RU" dirty="0"/>
              <a:t>и </a:t>
            </a:r>
            <a:r>
              <a:rPr lang="ru-RU" b="1" dirty="0"/>
              <a:t>WiFi връзка </a:t>
            </a:r>
            <a:r>
              <a:rPr lang="ru-RU" dirty="0"/>
              <a:t>трябва да се защитят с </a:t>
            </a:r>
            <a:r>
              <a:rPr lang="ru-RU" b="1" dirty="0">
                <a:solidFill>
                  <a:schemeClr val="bg1"/>
                </a:solidFill>
              </a:rPr>
              <a:t>парола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Видове достъп до интернет</a:t>
            </a:r>
            <a:r>
              <a:rPr lang="en-US" dirty="0"/>
              <a:t> –</a:t>
            </a:r>
            <a:r>
              <a:rPr lang="bg-BG" dirty="0"/>
              <a:t> </a:t>
            </a:r>
            <a:r>
              <a:rPr lang="en-US" dirty="0"/>
              <a:t>LAN</a:t>
            </a:r>
            <a:r>
              <a:rPr lang="bg-BG" dirty="0"/>
              <a:t> (2)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3032" y="1404000"/>
            <a:ext cx="2542500" cy="25425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82" b="8970"/>
          <a:stretch/>
        </p:blipFill>
        <p:spPr>
          <a:xfrm>
            <a:off x="9287095" y="3861378"/>
            <a:ext cx="3063905" cy="2768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690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6A760D59-0056-4F39-B077-DBDBE3D2927E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44419" name="Slide Body"/>
          <p:cNvSpPr>
            <a:spLocks noGrp="1" noChangeArrowheads="1"/>
          </p:cNvSpPr>
          <p:nvPr>
            <p:ph type="body" sz="quarter" idx="13"/>
          </p:nvPr>
        </p:nvSpPr>
        <p:spPr>
          <a:xfrm>
            <a:off x="196766" y="1371604"/>
            <a:ext cx="11781606" cy="5207396"/>
          </a:xfrm>
        </p:spPr>
        <p:txBody>
          <a:bodyPr/>
          <a:lstStyle/>
          <a:p>
            <a:r>
              <a:rPr lang="bg-BG" dirty="0"/>
              <a:t>͏</a:t>
            </a:r>
            <a:r>
              <a:rPr lang="bg-BG" b="1" dirty="0">
                <a:solidFill>
                  <a:schemeClr val="bg1"/>
                </a:solidFill>
              </a:rPr>
              <a:t>Компютърна мрежа</a:t>
            </a:r>
          </a:p>
          <a:p>
            <a:r>
              <a:rPr lang="bg-BG" dirty="0"/>
              <a:t>Достъп до </a:t>
            </a:r>
            <a:r>
              <a:rPr lang="bg-BG" b="1" dirty="0"/>
              <a:t>Интернет</a:t>
            </a:r>
          </a:p>
          <a:p>
            <a:r>
              <a:rPr lang="bg-BG" dirty="0"/>
              <a:t>Уеб </a:t>
            </a:r>
            <a:r>
              <a:rPr lang="bg-BG" b="1" dirty="0"/>
              <a:t>браузър</a:t>
            </a:r>
          </a:p>
        </p:txBody>
      </p:sp>
      <p:sp>
        <p:nvSpPr>
          <p:cNvPr id="444418" name="Slide Title"/>
          <p:cNvSpPr>
            <a:spLocks noGrp="1" noChangeArrowheads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/>
          <a:lstStyle/>
          <a:p>
            <a:r>
              <a:rPr lang="bg-BG"/>
              <a:t>Съдържание</a:t>
            </a:r>
            <a:endParaRPr lang="bg-B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35CDFB-0E94-0132-177D-CD4B4F85BF8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3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011000" y="1584000"/>
            <a:ext cx="1581246" cy="21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20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dirty="0"/>
              <a:t>С помощта на </a:t>
            </a:r>
            <a:r>
              <a:rPr lang="bg-BG" b="1" dirty="0">
                <a:solidFill>
                  <a:schemeClr val="bg1"/>
                </a:solidFill>
              </a:rPr>
              <a:t>специални модеми </a:t>
            </a:r>
            <a:r>
              <a:rPr lang="bg-BG" dirty="0"/>
              <a:t>и </a:t>
            </a:r>
            <a:r>
              <a:rPr lang="bg-BG" b="1" dirty="0">
                <a:solidFill>
                  <a:schemeClr val="bg1"/>
                </a:solidFill>
              </a:rPr>
              <a:t>телефонен кабел </a:t>
            </a:r>
            <a:r>
              <a:rPr lang="bg-BG" dirty="0"/>
              <a:t>може да се осъществява </a:t>
            </a:r>
            <a:r>
              <a:rPr lang="bg-BG" b="1" dirty="0"/>
              <a:t>връзка</a:t>
            </a:r>
            <a:r>
              <a:rPr lang="bg-BG" dirty="0"/>
              <a:t> с </a:t>
            </a:r>
            <a:r>
              <a:rPr lang="bg-BG" b="1" dirty="0"/>
              <a:t>интернет</a:t>
            </a:r>
            <a:endParaRPr lang="en-US" b="1" dirty="0"/>
          </a:p>
          <a:p>
            <a:pPr lvl="1"/>
            <a:r>
              <a:rPr lang="bg-BG" dirty="0"/>
              <a:t>Това е </a:t>
            </a:r>
            <a:r>
              <a:rPr lang="bg-BG" b="1" dirty="0"/>
              <a:t>остаряла технология</a:t>
            </a:r>
          </a:p>
          <a:p>
            <a:pPr lvl="1"/>
            <a:r>
              <a:rPr lang="ru-RU" dirty="0"/>
              <a:t>Подходяща е за зони </a:t>
            </a:r>
            <a:r>
              <a:rPr lang="ru-RU" b="1" dirty="0"/>
              <a:t>без оптична </a:t>
            </a:r>
            <a:r>
              <a:rPr lang="ru-RU" dirty="0"/>
              <a:t>или </a:t>
            </a:r>
            <a:r>
              <a:rPr lang="ru-RU" b="1" dirty="0"/>
              <a:t>LAN мрежа</a:t>
            </a:r>
          </a:p>
          <a:p>
            <a:r>
              <a:rPr lang="bg-BG" dirty="0"/>
              <a:t>Видовете </a:t>
            </a:r>
            <a:r>
              <a:rPr lang="bg-BG" b="1" dirty="0"/>
              <a:t>модеми</a:t>
            </a:r>
            <a:r>
              <a:rPr lang="bg-BG" dirty="0"/>
              <a:t> са:</a:t>
            </a:r>
          </a:p>
          <a:p>
            <a:pPr lvl="1"/>
            <a:r>
              <a:rPr lang="en-US" dirty="0"/>
              <a:t>Dial-up</a:t>
            </a:r>
          </a:p>
          <a:p>
            <a:pPr lvl="1"/>
            <a:r>
              <a:rPr lang="en-US" dirty="0"/>
              <a:t>ISDN</a:t>
            </a:r>
          </a:p>
          <a:p>
            <a:pPr lvl="1"/>
            <a:r>
              <a:rPr lang="en-US" dirty="0"/>
              <a:t>ADSL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/>
              <a:t>Видове достъп до интернет</a:t>
            </a:r>
            <a:r>
              <a:rPr lang="en-US" dirty="0"/>
              <a:t> –</a:t>
            </a:r>
            <a:r>
              <a:rPr lang="bg-BG" dirty="0"/>
              <a:t> телефонен кабел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8944" y="4554000"/>
            <a:ext cx="3155110" cy="168364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6000" y="5105010"/>
            <a:ext cx="3690000" cy="161988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7408" y="3582163"/>
            <a:ext cx="2827063" cy="2121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64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21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С помощта на </a:t>
            </a:r>
            <a:r>
              <a:rPr lang="en-US" b="1" dirty="0">
                <a:solidFill>
                  <a:schemeClr val="bg1"/>
                </a:solidFill>
              </a:rPr>
              <a:t>GSM </a:t>
            </a:r>
            <a:r>
              <a:rPr lang="bg-BG" b="1" dirty="0">
                <a:solidFill>
                  <a:schemeClr val="bg1"/>
                </a:solidFill>
              </a:rPr>
              <a:t>модем </a:t>
            </a:r>
            <a:r>
              <a:rPr lang="bg-BG" dirty="0"/>
              <a:t>и </a:t>
            </a:r>
            <a:r>
              <a:rPr lang="bg-BG" b="1" dirty="0"/>
              <a:t>мрежата</a:t>
            </a:r>
            <a:r>
              <a:rPr lang="bg-BG" dirty="0"/>
              <a:t> на </a:t>
            </a:r>
            <a:r>
              <a:rPr lang="bg-BG" b="1" dirty="0"/>
              <a:t>мобилен оператор </a:t>
            </a:r>
            <a:r>
              <a:rPr lang="bg-BG" dirty="0"/>
              <a:t>се осъществява връзка с </a:t>
            </a:r>
            <a:r>
              <a:rPr lang="bg-BG" b="1" dirty="0"/>
              <a:t>интернет</a:t>
            </a:r>
          </a:p>
          <a:p>
            <a:pPr lvl="1"/>
            <a:r>
              <a:rPr lang="ru-RU" dirty="0"/>
              <a:t>Използва се основно за </a:t>
            </a:r>
            <a:r>
              <a:rPr lang="ru-RU" b="1" dirty="0"/>
              <a:t>телефони</a:t>
            </a:r>
            <a:r>
              <a:rPr lang="ru-RU" dirty="0"/>
              <a:t> и </a:t>
            </a:r>
            <a:r>
              <a:rPr lang="ru-RU" b="1" dirty="0"/>
              <a:t>таблети</a:t>
            </a:r>
          </a:p>
          <a:p>
            <a:pPr lvl="1"/>
            <a:r>
              <a:rPr lang="ru-RU" b="1" dirty="0"/>
              <a:t>͏</a:t>
            </a:r>
            <a:r>
              <a:rPr lang="ru-RU" b="1" dirty="0">
                <a:solidFill>
                  <a:schemeClr val="bg1"/>
                </a:solidFill>
              </a:rPr>
              <a:t>4G</a:t>
            </a:r>
            <a:r>
              <a:rPr lang="ru-RU" dirty="0"/>
              <a:t> и </a:t>
            </a:r>
            <a:r>
              <a:rPr lang="ru-RU" b="1" dirty="0">
                <a:solidFill>
                  <a:schemeClr val="bg1"/>
                </a:solidFill>
              </a:rPr>
              <a:t>5G</a:t>
            </a:r>
            <a:r>
              <a:rPr lang="ru-RU" dirty="0"/>
              <a:t> мрежите осигуряват отлична </a:t>
            </a:r>
            <a:r>
              <a:rPr lang="ru-RU" b="1" dirty="0"/>
              <a:t>скорост</a:t>
            </a:r>
            <a:r>
              <a:rPr lang="ru-RU" dirty="0"/>
              <a:t> на </a:t>
            </a:r>
            <a:r>
              <a:rPr lang="ru-RU" b="1" dirty="0"/>
              <a:t>данните</a:t>
            </a:r>
            <a:r>
              <a:rPr lang="ru-RU" dirty="0"/>
              <a:t>, подходяща за </a:t>
            </a:r>
            <a:r>
              <a:rPr lang="ru-RU" b="1" dirty="0"/>
              <a:t>малки предприятия </a:t>
            </a:r>
            <a:r>
              <a:rPr lang="ru-RU" dirty="0"/>
              <a:t>и </a:t>
            </a:r>
            <a:r>
              <a:rPr lang="ru-RU" b="1" dirty="0"/>
              <a:t>домашни нужди</a:t>
            </a:r>
            <a:endParaRPr lang="en-US" b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/>
              <a:t>Видове достъп до интернет</a:t>
            </a:r>
            <a:r>
              <a:rPr lang="en-US" dirty="0"/>
              <a:t> –</a:t>
            </a:r>
            <a:r>
              <a:rPr lang="bg-BG" dirty="0"/>
              <a:t> мобилен оператор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7995" y="4142987"/>
            <a:ext cx="2751013" cy="2751013"/>
          </a:xfrm>
          <a:prstGeom prst="rect">
            <a:avLst/>
          </a:prstGeom>
        </p:spPr>
      </p:pic>
      <p:pic>
        <p:nvPicPr>
          <p:cNvPr id="3074" name="Picture 2" descr="Smartphone Awards 2023!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1598" y="4338016"/>
            <a:ext cx="4129402" cy="2322789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4G-N12 B1｜Modem Routers｜ASUS Baltics">
            <a:extLst>
              <a:ext uri="{FF2B5EF4-FFF2-40B4-BE49-F238E27FC236}">
                <a16:creationId xmlns:a16="http://schemas.microsoft.com/office/drawing/2014/main" id="{4030392F-005B-4C4E-E616-DBCFBE77E5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000" y="4168079"/>
            <a:ext cx="2500921" cy="2500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3645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22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b="1" dirty="0"/>
              <a:t>Интернет връзката </a:t>
            </a:r>
            <a:r>
              <a:rPr lang="bg-BG" dirty="0"/>
              <a:t>чрез </a:t>
            </a:r>
            <a:r>
              <a:rPr lang="bg-BG" b="1" dirty="0">
                <a:solidFill>
                  <a:schemeClr val="bg1"/>
                </a:solidFill>
              </a:rPr>
              <a:t>сателитна чиния </a:t>
            </a:r>
            <a:r>
              <a:rPr lang="bg-BG" dirty="0"/>
              <a:t>и </a:t>
            </a:r>
            <a:r>
              <a:rPr lang="bg-BG" b="1" dirty="0">
                <a:solidFill>
                  <a:schemeClr val="bg1"/>
                </a:solidFill>
              </a:rPr>
              <a:t>приемник</a:t>
            </a:r>
          </a:p>
          <a:p>
            <a:pPr lvl="1"/>
            <a:r>
              <a:rPr lang="ru-RU" dirty="0"/>
              <a:t>Покрива </a:t>
            </a:r>
            <a:r>
              <a:rPr lang="ru-RU" b="1" dirty="0"/>
              <a:t>големи територии</a:t>
            </a:r>
            <a:r>
              <a:rPr lang="ru-RU" dirty="0"/>
              <a:t> – идеално решение за </a:t>
            </a:r>
            <a:r>
              <a:rPr lang="ru-RU" b="1" dirty="0"/>
              <a:t>изолирани райони </a:t>
            </a:r>
            <a:r>
              <a:rPr lang="ru-RU" dirty="0"/>
              <a:t>без </a:t>
            </a:r>
            <a:r>
              <a:rPr lang="ru-RU" dirty="0" err="1"/>
              <a:t>комуникационна</a:t>
            </a:r>
            <a:r>
              <a:rPr lang="ru-RU" dirty="0"/>
              <a:t> инфраструктура</a:t>
            </a:r>
            <a:endParaRPr lang="en-US" dirty="0"/>
          </a:p>
          <a:p>
            <a:pPr lvl="1"/>
            <a:r>
              <a:rPr lang="bg-BG" dirty="0"/>
              <a:t>Пример: вила в планината</a:t>
            </a:r>
            <a:endParaRPr lang="ru-RU" dirty="0"/>
          </a:p>
          <a:p>
            <a:r>
              <a:rPr lang="ru-RU" b="1" dirty="0"/>
              <a:t>Недостатъци</a:t>
            </a:r>
            <a:r>
              <a:rPr lang="ru-RU" dirty="0"/>
              <a:t>:</a:t>
            </a:r>
          </a:p>
          <a:p>
            <a:pPr lvl="1"/>
            <a:r>
              <a:rPr lang="ru-RU" dirty="0"/>
              <a:t>Зависимост от </a:t>
            </a:r>
            <a:r>
              <a:rPr lang="ru-RU" b="1" dirty="0"/>
              <a:t>атмосферните условия</a:t>
            </a:r>
          </a:p>
          <a:p>
            <a:pPr lvl="1"/>
            <a:r>
              <a:rPr lang="ru-RU" b="1" dirty="0"/>
              <a:t>Висока цена</a:t>
            </a:r>
          </a:p>
          <a:p>
            <a:pPr lvl="1"/>
            <a:r>
              <a:rPr lang="ru-RU" dirty="0"/>
              <a:t>Необходими са </a:t>
            </a:r>
            <a:r>
              <a:rPr lang="ru-RU" b="1" dirty="0"/>
              <a:t>големи</a:t>
            </a:r>
            <a:r>
              <a:rPr lang="ru-RU" dirty="0"/>
              <a:t> </a:t>
            </a:r>
            <a:r>
              <a:rPr lang="ru-RU" b="1" dirty="0"/>
              <a:t>инвестиции</a:t>
            </a:r>
            <a:endParaRPr lang="en-US" b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/>
              <a:t>Видове достъп до интернет</a:t>
            </a:r>
            <a:r>
              <a:rPr lang="en-US" dirty="0"/>
              <a:t> –</a:t>
            </a:r>
            <a:r>
              <a:rPr lang="bg-BG" dirty="0"/>
              <a:t> сателитен достъп</a:t>
            </a:r>
            <a:endParaRPr lang="en-US" dirty="0"/>
          </a:p>
        </p:txBody>
      </p:sp>
      <p:pic>
        <p:nvPicPr>
          <p:cNvPr id="4098" name="Picture 2" descr="Satellite Internet access - Wikipedi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1000" y="3210594"/>
            <a:ext cx="3345189" cy="3296406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5994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23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8380598" cy="5528766"/>
          </a:xfrm>
        </p:spPr>
        <p:txBody>
          <a:bodyPr/>
          <a:lstStyle/>
          <a:p>
            <a:r>
              <a:rPr lang="ru-RU" b="1" dirty="0"/>
              <a:t>Интернет връзка </a:t>
            </a:r>
            <a:r>
              <a:rPr lang="ru-RU" dirty="0"/>
              <a:t>чрез </a:t>
            </a:r>
            <a:r>
              <a:rPr lang="ru-RU" b="1" dirty="0">
                <a:solidFill>
                  <a:schemeClr val="bg1"/>
                </a:solidFill>
              </a:rPr>
              <a:t>базова станция </a:t>
            </a:r>
            <a:r>
              <a:rPr lang="ru-RU" dirty="0"/>
              <a:t>и </a:t>
            </a:r>
            <a:r>
              <a:rPr lang="ru-RU" b="1" dirty="0">
                <a:solidFill>
                  <a:schemeClr val="bg1"/>
                </a:solidFill>
              </a:rPr>
              <a:t>двупосочна радиопредавателна </a:t>
            </a:r>
            <a:r>
              <a:rPr lang="ru-RU" dirty="0"/>
              <a:t>система</a:t>
            </a:r>
          </a:p>
          <a:p>
            <a:r>
              <a:rPr lang="ru-RU" b="1" dirty="0"/>
              <a:t>По-евтина</a:t>
            </a:r>
            <a:r>
              <a:rPr lang="ru-RU" dirty="0"/>
              <a:t> от кабелния достъп, но:</a:t>
            </a:r>
          </a:p>
          <a:p>
            <a:pPr lvl="1"/>
            <a:r>
              <a:rPr lang="ru-RU" b="1" dirty="0"/>
              <a:t>По-бавна</a:t>
            </a:r>
            <a:r>
              <a:rPr lang="ru-RU" dirty="0"/>
              <a:t> и </a:t>
            </a:r>
            <a:r>
              <a:rPr lang="ru-RU" b="1" dirty="0"/>
              <a:t>несигурна</a:t>
            </a:r>
          </a:p>
          <a:p>
            <a:pPr lvl="1">
              <a:spcAft>
                <a:spcPts val="0"/>
              </a:spcAft>
            </a:pPr>
            <a:r>
              <a:rPr lang="ru-RU" dirty="0"/>
              <a:t>Зависима от </a:t>
            </a:r>
            <a:r>
              <a:rPr lang="ru-RU" b="1" dirty="0"/>
              <a:t>атмосферните условия </a:t>
            </a:r>
            <a:endParaRPr lang="en-US" b="1" dirty="0"/>
          </a:p>
          <a:p>
            <a:pPr marL="442912" lvl="1" indent="0">
              <a:spcBef>
                <a:spcPts val="0"/>
              </a:spcBef>
              <a:buNone/>
            </a:pPr>
            <a:r>
              <a:rPr lang="ru-RU" dirty="0"/>
              <a:t>и</a:t>
            </a:r>
            <a:r>
              <a:rPr lang="en-US" dirty="0"/>
              <a:t> </a:t>
            </a:r>
            <a:r>
              <a:rPr lang="ru-RU" b="1" dirty="0"/>
              <a:t>видимостта</a:t>
            </a:r>
            <a:r>
              <a:rPr lang="ru-RU" dirty="0"/>
              <a:t> към </a:t>
            </a:r>
            <a:r>
              <a:rPr lang="ru-RU" b="1" dirty="0"/>
              <a:t>базовата станция</a:t>
            </a:r>
          </a:p>
          <a:p>
            <a:pPr>
              <a:spcAft>
                <a:spcPts val="0"/>
              </a:spcAft>
            </a:pPr>
            <a:r>
              <a:rPr lang="ru-RU" dirty="0"/>
              <a:t>Свързването става с </a:t>
            </a:r>
            <a:r>
              <a:rPr lang="ru-RU" b="1" dirty="0"/>
              <a:t>потребителско </a:t>
            </a:r>
            <a:endParaRPr lang="en-US" b="1" dirty="0"/>
          </a:p>
          <a:p>
            <a:pPr marL="0" indent="0">
              <a:spcBef>
                <a:spcPts val="0"/>
              </a:spcBef>
              <a:buNone/>
            </a:pPr>
            <a:r>
              <a:rPr lang="en-US" b="1" dirty="0"/>
              <a:t>    </a:t>
            </a:r>
            <a:r>
              <a:rPr lang="ru-RU" b="1" dirty="0"/>
              <a:t>име</a:t>
            </a:r>
            <a:r>
              <a:rPr lang="ru-RU" dirty="0"/>
              <a:t> и </a:t>
            </a:r>
            <a:r>
              <a:rPr lang="ru-RU" b="1" dirty="0"/>
              <a:t>парола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Видове достъп до интернет</a:t>
            </a:r>
            <a:r>
              <a:rPr lang="en-US" dirty="0"/>
              <a:t> –</a:t>
            </a:r>
            <a:r>
              <a:rPr lang="bg-BG" dirty="0"/>
              <a:t> радиовръзка</a:t>
            </a:r>
            <a:endParaRPr lang="en-US" dirty="0"/>
          </a:p>
        </p:txBody>
      </p:sp>
      <p:pic>
        <p:nvPicPr>
          <p:cNvPr id="5122" name="Picture 2" descr="Radio enlaces: ¿Qué son y para qué se utilizan? - Revista Seguridad 360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1536" y="2799000"/>
            <a:ext cx="4194464" cy="2797218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936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6"/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dirty="0"/>
              <a:t>Указател на полезни адреси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dirty="0"/>
              <a:t>Уеб браузър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9781" y="1359000"/>
            <a:ext cx="3112438" cy="2488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377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2" name="Picture 14" descr="Firefox logo - Wikipedia"/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5593" y="2141011"/>
            <a:ext cx="2157137" cy="2241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b="1" dirty="0"/>
              <a:t>Най-използваните</a:t>
            </a:r>
            <a:r>
              <a:rPr lang="bg-BG" dirty="0"/>
              <a:t> браузъри са:</a:t>
            </a:r>
          </a:p>
          <a:p>
            <a:pPr lvl="1"/>
            <a:r>
              <a:rPr lang="en-US" dirty="0"/>
              <a:t>͏</a:t>
            </a:r>
            <a:r>
              <a:rPr lang="en-US" b="1" dirty="0">
                <a:solidFill>
                  <a:schemeClr val="accent3"/>
                </a:solidFill>
              </a:rPr>
              <a:t>G</a:t>
            </a:r>
            <a:r>
              <a:rPr lang="en-US" b="1" dirty="0">
                <a:solidFill>
                  <a:srgbClr val="FF0000"/>
                </a:solidFill>
              </a:rPr>
              <a:t>o</a:t>
            </a:r>
            <a:r>
              <a:rPr lang="en-US" b="1" dirty="0">
                <a:solidFill>
                  <a:schemeClr val="accent1"/>
                </a:solidFill>
              </a:rPr>
              <a:t>o</a:t>
            </a:r>
            <a:r>
              <a:rPr lang="en-US" b="1" dirty="0">
                <a:solidFill>
                  <a:srgbClr val="00B0F0"/>
                </a:solidFill>
              </a:rPr>
              <a:t>g</a:t>
            </a:r>
            <a:r>
              <a:rPr lang="en-US" b="1" dirty="0">
                <a:solidFill>
                  <a:schemeClr val="accent2"/>
                </a:solidFill>
              </a:rPr>
              <a:t>l</a:t>
            </a:r>
            <a:r>
              <a:rPr lang="en-US" b="1" dirty="0">
                <a:solidFill>
                  <a:srgbClr val="FF0000"/>
                </a:solidFill>
              </a:rPr>
              <a:t>e </a:t>
            </a:r>
            <a:r>
              <a:rPr lang="en-US" dirty="0"/>
              <a:t>Chrome</a:t>
            </a:r>
          </a:p>
          <a:p>
            <a:pPr lvl="1"/>
            <a:r>
              <a:rPr lang="en-US" dirty="0"/>
              <a:t>Mozilla Firefox</a:t>
            </a:r>
          </a:p>
          <a:p>
            <a:pPr lvl="1"/>
            <a:r>
              <a:rPr lang="en-US" dirty="0"/>
              <a:t>Opera</a:t>
            </a:r>
          </a:p>
          <a:p>
            <a:pPr lvl="1"/>
            <a:r>
              <a:rPr lang="en-US" dirty="0"/>
              <a:t>Safari</a:t>
            </a:r>
          </a:p>
          <a:p>
            <a:pPr lvl="1"/>
            <a:r>
              <a:rPr lang="en-US" dirty="0"/>
              <a:t>Microsoft Edge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Най-популярни бразузъри</a:t>
            </a:r>
            <a:endParaRPr lang="en-US" dirty="0"/>
          </a:p>
        </p:txBody>
      </p:sp>
      <p:pic>
        <p:nvPicPr>
          <p:cNvPr id="2050" name="Picture 2" descr="upload.wikimedia.org/wikipedia/commons/thumb/e/e1/..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2500" y="2417999"/>
            <a:ext cx="1911001" cy="1911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Opera (браузър) – Уикипедия"/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5576" y="2349000"/>
            <a:ext cx="1900424" cy="1900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undefined"/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2203" y="4629953"/>
            <a:ext cx="2066497" cy="2057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upload.wikimedia.org/wikipedia/commons/thumb/7/7e/..."/>
          <p:cNvPicPr>
            <a:picLocks noChangeAspect="1" noChangeArrowheads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7500" y="4629953"/>
            <a:ext cx="2002248" cy="2002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9757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26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b="1" dirty="0"/>
              <a:t>͏</a:t>
            </a:r>
            <a:r>
              <a:rPr lang="bg-BG" b="1" dirty="0">
                <a:solidFill>
                  <a:schemeClr val="bg1"/>
                </a:solidFill>
              </a:rPr>
              <a:t>Указател на полезни адреси </a:t>
            </a:r>
            <a:r>
              <a:rPr lang="en-US" dirty="0"/>
              <a:t>(</a:t>
            </a:r>
            <a:r>
              <a:rPr lang="en-US" b="1" dirty="0"/>
              <a:t>Bookmarks</a:t>
            </a:r>
            <a:r>
              <a:rPr lang="en-US" dirty="0"/>
              <a:t>) </a:t>
            </a:r>
            <a:r>
              <a:rPr lang="bg-BG" dirty="0"/>
              <a:t>– позволява </a:t>
            </a:r>
            <a:r>
              <a:rPr lang="bg-BG" b="1" dirty="0"/>
              <a:t>запазването</a:t>
            </a:r>
            <a:r>
              <a:rPr lang="bg-BG" dirty="0"/>
              <a:t> на </a:t>
            </a:r>
            <a:r>
              <a:rPr lang="bg-BG" b="1" dirty="0"/>
              <a:t>често използвани </a:t>
            </a:r>
            <a:r>
              <a:rPr lang="bg-BG" dirty="0"/>
              <a:t>уеб </a:t>
            </a:r>
            <a:r>
              <a:rPr lang="bg-BG" b="1" dirty="0"/>
              <a:t>страници</a:t>
            </a:r>
          </a:p>
          <a:p>
            <a:pPr lvl="1"/>
            <a:r>
              <a:rPr lang="ru-RU" b="1" dirty="0"/>
              <a:t>Избягва</a:t>
            </a:r>
            <a:r>
              <a:rPr lang="ru-RU" dirty="0"/>
              <a:t> необходимостта от </a:t>
            </a:r>
            <a:r>
              <a:rPr lang="ru-RU" b="1" dirty="0"/>
              <a:t>повторно</a:t>
            </a:r>
            <a:r>
              <a:rPr lang="ru-RU" dirty="0"/>
              <a:t> изписване на </a:t>
            </a:r>
            <a:r>
              <a:rPr lang="ru-RU" b="1" dirty="0"/>
              <a:t>адреси</a:t>
            </a:r>
          </a:p>
          <a:p>
            <a:pPr lvl="1"/>
            <a:r>
              <a:rPr lang="ru-RU" dirty="0"/>
              <a:t>Подбраните страници могат да се </a:t>
            </a:r>
            <a:r>
              <a:rPr lang="ru-RU" b="1" dirty="0"/>
              <a:t>организират</a:t>
            </a:r>
            <a:r>
              <a:rPr lang="ru-RU" dirty="0"/>
              <a:t> в </a:t>
            </a:r>
            <a:r>
              <a:rPr lang="ru-RU" b="1" dirty="0"/>
              <a:t>папки</a:t>
            </a:r>
            <a:endParaRPr lang="en-US" b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Указател на полезни адреси</a:t>
            </a:r>
            <a:endParaRPr lang="en-US" dirty="0"/>
          </a:p>
        </p:txBody>
      </p:sp>
      <p:pic>
        <p:nvPicPr>
          <p:cNvPr id="3074" name="Picture 2" descr="Google Chrome Tutorial: Save Bookmarks as Icons Onl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2425" y="3904487"/>
            <a:ext cx="5014050" cy="2820404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77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000" y="1158958"/>
            <a:ext cx="10405277" cy="5636192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3944" t="2519" r="3944" b="52869"/>
          <a:stretch/>
        </p:blipFill>
        <p:spPr>
          <a:xfrm>
            <a:off x="3846000" y="2821388"/>
            <a:ext cx="4095000" cy="3847612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7107" t="2329" r="7611" b="52307"/>
          <a:stretch/>
        </p:blipFill>
        <p:spPr>
          <a:xfrm>
            <a:off x="7941000" y="1584000"/>
            <a:ext cx="3340277" cy="3614793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27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Bookmarks manager </a:t>
            </a:r>
            <a:r>
              <a:rPr lang="bg-BG" dirty="0"/>
              <a:t>в </a:t>
            </a:r>
            <a:r>
              <a:rPr lang="en-US" dirty="0"/>
              <a:t>Google Chrome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9966000" y="1584000"/>
            <a:ext cx="1125000" cy="990000"/>
          </a:xfrm>
          <a:prstGeom prst="straightConnector1">
            <a:avLst/>
          </a:prstGeom>
          <a:ln w="1143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 bwMode="auto">
          <a:xfrm>
            <a:off x="7941000" y="4230291"/>
            <a:ext cx="3340277" cy="270000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Rounded Rectangular Callout 13"/>
          <p:cNvSpPr/>
          <p:nvPr/>
        </p:nvSpPr>
        <p:spPr bwMode="auto">
          <a:xfrm>
            <a:off x="510060" y="1778213"/>
            <a:ext cx="5376753" cy="1591573"/>
          </a:xfrm>
          <a:prstGeom prst="wedgeRoundRectCallout">
            <a:avLst>
              <a:gd name="adj1" fmla="val 20145"/>
              <a:gd name="adj2" fmla="val 106273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 да отворим и да разгледаме запазените ни адреси и папки, избираме 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</a:t>
            </a:r>
            <a:r>
              <a:rPr lang="en-US" sz="28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Bookmark manager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]</a:t>
            </a:r>
          </a:p>
        </p:txBody>
      </p:sp>
      <p:sp>
        <p:nvSpPr>
          <p:cNvPr id="15" name="Rectangle 14"/>
          <p:cNvSpPr/>
          <p:nvPr/>
        </p:nvSpPr>
        <p:spPr bwMode="auto">
          <a:xfrm>
            <a:off x="3846000" y="4337174"/>
            <a:ext cx="4095000" cy="270000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28218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28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Bookmarks manager </a:t>
            </a:r>
            <a:r>
              <a:rPr lang="bg-BG" dirty="0"/>
              <a:t>в </a:t>
            </a:r>
            <a:r>
              <a:rPr lang="en-US" dirty="0"/>
              <a:t>Google Chrome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808" y="1149692"/>
            <a:ext cx="10422384" cy="564545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8" name="Rounded Rectangular Callout 7"/>
          <p:cNvSpPr/>
          <p:nvPr/>
        </p:nvSpPr>
        <p:spPr bwMode="auto">
          <a:xfrm>
            <a:off x="1281000" y="4284000"/>
            <a:ext cx="4725000" cy="1080000"/>
          </a:xfrm>
          <a:prstGeom prst="wedgeRoundRectCallout">
            <a:avLst>
              <a:gd name="adj1" fmla="val -21228"/>
              <a:gd name="adj2" fmla="val 45567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Така се отваря </a:t>
            </a:r>
            <a:r>
              <a:rPr lang="bg-BG" sz="28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указателят на  полезни адреси</a:t>
            </a:r>
            <a:r>
              <a:rPr lang="en-US" sz="28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на </a:t>
            </a:r>
            <a:r>
              <a:rPr lang="en-US" sz="2800" b="1" dirty="0">
                <a:solidFill>
                  <a:schemeClr val="accent3"/>
                </a:solidFill>
              </a:rPr>
              <a:t>G</a:t>
            </a:r>
            <a:r>
              <a:rPr lang="en-US" sz="2800" b="1" dirty="0">
                <a:solidFill>
                  <a:srgbClr val="FF0000"/>
                </a:solidFill>
              </a:rPr>
              <a:t>o</a:t>
            </a:r>
            <a:r>
              <a:rPr lang="en-US" sz="2800" b="1" dirty="0">
                <a:solidFill>
                  <a:schemeClr val="accent1"/>
                </a:solidFill>
              </a:rPr>
              <a:t>o</a:t>
            </a:r>
            <a:r>
              <a:rPr lang="en-US" sz="2800" b="1" dirty="0">
                <a:solidFill>
                  <a:srgbClr val="00B0F0"/>
                </a:solidFill>
              </a:rPr>
              <a:t>g</a:t>
            </a:r>
            <a:r>
              <a:rPr lang="en-US" sz="2800" b="1" dirty="0">
                <a:solidFill>
                  <a:schemeClr val="accent2"/>
                </a:solidFill>
              </a:rPr>
              <a:t>l</a:t>
            </a:r>
            <a:r>
              <a:rPr lang="en-US" sz="2800" b="1" dirty="0">
                <a:solidFill>
                  <a:srgbClr val="FF0000"/>
                </a:solidFill>
              </a:rPr>
              <a:t>e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02235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29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Bookmarks</a:t>
            </a:r>
            <a:r>
              <a:rPr lang="bg-BG" dirty="0"/>
              <a:t> – елементи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808" y="1149692"/>
            <a:ext cx="10422384" cy="564545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9" name="Rounded Rectangular Callout 8"/>
          <p:cNvSpPr/>
          <p:nvPr/>
        </p:nvSpPr>
        <p:spPr bwMode="auto">
          <a:xfrm>
            <a:off x="561000" y="3757711"/>
            <a:ext cx="3420000" cy="1035001"/>
          </a:xfrm>
          <a:prstGeom prst="wedgeRoundRectCallout">
            <a:avLst>
              <a:gd name="adj1" fmla="val -12677"/>
              <a:gd name="adj2" fmla="val -104133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Секция с папки със запазените адреси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Rounded Rectangular Callout 9"/>
          <p:cNvSpPr/>
          <p:nvPr/>
        </p:nvSpPr>
        <p:spPr bwMode="auto">
          <a:xfrm>
            <a:off x="5781000" y="2259000"/>
            <a:ext cx="1890000" cy="720000"/>
          </a:xfrm>
          <a:prstGeom prst="wedgeRoundRectCallout">
            <a:avLst>
              <a:gd name="adj1" fmla="val -68753"/>
              <a:gd name="adj2" fmla="val -62081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Търсачка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Rounded Rectangular Callout 10"/>
          <p:cNvSpPr/>
          <p:nvPr/>
        </p:nvSpPr>
        <p:spPr bwMode="auto">
          <a:xfrm>
            <a:off x="9201000" y="2169000"/>
            <a:ext cx="2790000" cy="1035000"/>
          </a:xfrm>
          <a:prstGeom prst="wedgeRoundRectCallout">
            <a:avLst>
              <a:gd name="adj1" fmla="val -46116"/>
              <a:gd name="adj2" fmla="val 95315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Запазените полезни адреси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45200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sz="quarter" idx="10"/>
          </p:nvPr>
        </p:nvSpPr>
        <p:spPr>
          <a:xfrm>
            <a:off x="615109" y="5450916"/>
            <a:ext cx="10961783" cy="768084"/>
          </a:xfrm>
        </p:spPr>
        <p:txBody>
          <a:bodyPr/>
          <a:lstStyle/>
          <a:p>
            <a:r>
              <a:rPr lang="bg-BG" dirty="0"/>
              <a:t>Компютърна мрежа</a:t>
            </a:r>
            <a:endParaRPr lang="en-US" dirty="0"/>
          </a:p>
        </p:txBody>
      </p:sp>
      <p:pic>
        <p:nvPicPr>
          <p:cNvPr id="1026" name="Picture 2" descr="What is Computer Networking? - GreenCloud - Affordable KVM and Windows VP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8500" y="684000"/>
            <a:ext cx="6795000" cy="4077000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3977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30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Bookmarks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808" y="1149692"/>
            <a:ext cx="10422384" cy="564545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cxnSp>
        <p:nvCxnSpPr>
          <p:cNvPr id="12" name="Straight Arrow Connector 11"/>
          <p:cNvCxnSpPr/>
          <p:nvPr/>
        </p:nvCxnSpPr>
        <p:spPr>
          <a:xfrm flipV="1">
            <a:off x="9651000" y="2079000"/>
            <a:ext cx="1170000" cy="976124"/>
          </a:xfrm>
          <a:prstGeom prst="straightConnector1">
            <a:avLst/>
          </a:prstGeom>
          <a:ln w="1143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1000" y="1764000"/>
            <a:ext cx="2090194" cy="37530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6" name="Rounded Rectangular Callout 5"/>
          <p:cNvSpPr/>
          <p:nvPr/>
        </p:nvSpPr>
        <p:spPr bwMode="auto">
          <a:xfrm>
            <a:off x="3306000" y="2709000"/>
            <a:ext cx="4860000" cy="1755000"/>
          </a:xfrm>
          <a:prstGeom prst="wedgeRoundRectCallout">
            <a:avLst>
              <a:gd name="adj1" fmla="val 69946"/>
              <a:gd name="adj2" fmla="val -40090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Rounded Rectangular Callout 12"/>
          <p:cNvSpPr/>
          <p:nvPr/>
        </p:nvSpPr>
        <p:spPr bwMode="auto">
          <a:xfrm>
            <a:off x="3306000" y="2695317"/>
            <a:ext cx="4860000" cy="1768683"/>
          </a:xfrm>
          <a:prstGeom prst="wedgeRoundRectCallout">
            <a:avLst>
              <a:gd name="adj1" fmla="val 68793"/>
              <a:gd name="adj2" fmla="val -15420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Оттук можем да създаваме нови папки и да добавяме </a:t>
            </a:r>
          </a:p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уеб адреси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49034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3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808" y="1149692"/>
            <a:ext cx="10422384" cy="564545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1000" y="1764000"/>
            <a:ext cx="2090194" cy="37530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3" name="Rectangle 2"/>
          <p:cNvSpPr/>
          <p:nvPr/>
        </p:nvSpPr>
        <p:spPr bwMode="auto">
          <a:xfrm>
            <a:off x="8931000" y="3024000"/>
            <a:ext cx="2090194" cy="540000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31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Bookmarks</a:t>
            </a:r>
            <a:r>
              <a:rPr lang="bg-BG" dirty="0"/>
              <a:t> – добавяне на папка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2911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32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Bookmarks</a:t>
            </a:r>
            <a:r>
              <a:rPr lang="bg-BG" dirty="0"/>
              <a:t> – добавяне на папка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808" y="1131693"/>
            <a:ext cx="10422384" cy="564545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8" name="Rounded Rectangular Callout 7"/>
          <p:cNvSpPr/>
          <p:nvPr/>
        </p:nvSpPr>
        <p:spPr bwMode="auto">
          <a:xfrm>
            <a:off x="5871000" y="2034000"/>
            <a:ext cx="4365000" cy="1395000"/>
          </a:xfrm>
          <a:prstGeom prst="wedgeRoundRectCallout">
            <a:avLst>
              <a:gd name="adj1" fmla="val -31962"/>
              <a:gd name="adj2" fmla="val 76839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 текстовото поле изписваме как искаме да се казва нашата папка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H="1" flipV="1">
            <a:off x="8661000" y="5094000"/>
            <a:ext cx="1125000" cy="810000"/>
          </a:xfrm>
          <a:prstGeom prst="straightConnector1">
            <a:avLst/>
          </a:prstGeom>
          <a:ln w="1143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4604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809" y="1128405"/>
            <a:ext cx="10428458" cy="564874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33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Bookmarks</a:t>
            </a:r>
            <a:r>
              <a:rPr lang="bg-BG" dirty="0"/>
              <a:t> – добавяне на папка</a:t>
            </a:r>
            <a:endParaRPr lang="en-US" dirty="0"/>
          </a:p>
        </p:txBody>
      </p:sp>
      <p:sp>
        <p:nvSpPr>
          <p:cNvPr id="8" name="Rounded Rectangular Callout 7"/>
          <p:cNvSpPr/>
          <p:nvPr/>
        </p:nvSpPr>
        <p:spPr bwMode="auto">
          <a:xfrm>
            <a:off x="3531000" y="2484000"/>
            <a:ext cx="4725000" cy="1395000"/>
          </a:xfrm>
          <a:prstGeom prst="wedgeRoundRectCallout">
            <a:avLst>
              <a:gd name="adj1" fmla="val -60789"/>
              <a:gd name="adj2" fmla="val -39919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ru-RU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Папките се организират подобно на файловата система на компютъра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Rounded Rectangular Callout 9"/>
          <p:cNvSpPr/>
          <p:nvPr/>
        </p:nvSpPr>
        <p:spPr bwMode="auto">
          <a:xfrm>
            <a:off x="6591000" y="4824000"/>
            <a:ext cx="3600000" cy="1125000"/>
          </a:xfrm>
          <a:prstGeom prst="wedgeRoundRectCallout">
            <a:avLst>
              <a:gd name="adj1" fmla="val -26141"/>
              <a:gd name="adj2" fmla="val 32812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ru-RU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Така се създава нова празна папка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72482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809" y="1128405"/>
            <a:ext cx="10428458" cy="564874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34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Bookmarks</a:t>
            </a:r>
            <a:r>
              <a:rPr lang="bg-BG" dirty="0"/>
              <a:t> – добавяне на адрес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1000" y="1764000"/>
            <a:ext cx="2090194" cy="37530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9" name="Rectangle 8"/>
          <p:cNvSpPr/>
          <p:nvPr/>
        </p:nvSpPr>
        <p:spPr bwMode="auto">
          <a:xfrm>
            <a:off x="8931000" y="2529000"/>
            <a:ext cx="2090194" cy="540000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07189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810" y="1128406"/>
            <a:ext cx="10428458" cy="564874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35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Bookmarks</a:t>
            </a:r>
            <a:r>
              <a:rPr lang="bg-BG" dirty="0"/>
              <a:t> – добавяне на адрес</a:t>
            </a:r>
            <a:endParaRPr lang="en-US" dirty="0"/>
          </a:p>
        </p:txBody>
      </p:sp>
      <p:sp>
        <p:nvSpPr>
          <p:cNvPr id="8" name="Rounded Rectangular Callout 7"/>
          <p:cNvSpPr/>
          <p:nvPr/>
        </p:nvSpPr>
        <p:spPr bwMode="auto">
          <a:xfrm>
            <a:off x="7041000" y="1584000"/>
            <a:ext cx="4590000" cy="1530000"/>
          </a:xfrm>
          <a:prstGeom prst="wedgeRoundRectCallout">
            <a:avLst>
              <a:gd name="adj1" fmla="val -30094"/>
              <a:gd name="adj2" fmla="val 71859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 първото текстово поле се изписва името на сайта, който ще добавим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Rounded Rectangular Callout 9"/>
          <p:cNvSpPr/>
          <p:nvPr/>
        </p:nvSpPr>
        <p:spPr bwMode="auto">
          <a:xfrm>
            <a:off x="1146000" y="5230779"/>
            <a:ext cx="5400000" cy="1276221"/>
          </a:xfrm>
          <a:prstGeom prst="wedgeRoundRectCallout">
            <a:avLst>
              <a:gd name="adj1" fmla="val 35358"/>
              <a:gd name="adj2" fmla="val -81436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 </a:t>
            </a:r>
            <a:r>
              <a:rPr lang="en-US" sz="28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URL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полето въвеждаме адреса на избрания от нас сайт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88642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810" y="1128407"/>
            <a:ext cx="10428458" cy="564874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36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Bookmarks</a:t>
            </a:r>
            <a:r>
              <a:rPr lang="bg-BG" dirty="0"/>
              <a:t> – добавяне на адрес</a:t>
            </a:r>
            <a:endParaRPr lang="en-US" dirty="0"/>
          </a:p>
        </p:txBody>
      </p:sp>
      <p:sp>
        <p:nvSpPr>
          <p:cNvPr id="8" name="Rounded Rectangular Callout 7"/>
          <p:cNvSpPr/>
          <p:nvPr/>
        </p:nvSpPr>
        <p:spPr bwMode="auto">
          <a:xfrm>
            <a:off x="1866000" y="3879000"/>
            <a:ext cx="3780000" cy="1215000"/>
          </a:xfrm>
          <a:prstGeom prst="wedgeRoundRectCallout">
            <a:avLst>
              <a:gd name="adj1" fmla="val 36782"/>
              <a:gd name="adj2" fmla="val -104232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Така се появява новият запазен адрес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08329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37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Bookmarks</a:t>
            </a:r>
            <a:r>
              <a:rPr lang="bg-BG" dirty="0"/>
              <a:t> – добавяне на адрес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0040" y="1179000"/>
            <a:ext cx="8451920" cy="5535808"/>
          </a:xfrm>
          <a:prstGeom prst="rect">
            <a:avLst/>
          </a:prstGeom>
        </p:spPr>
      </p:pic>
      <p:sp>
        <p:nvSpPr>
          <p:cNvPr id="9" name="Rounded Rectangular Callout 8"/>
          <p:cNvSpPr/>
          <p:nvPr/>
        </p:nvSpPr>
        <p:spPr bwMode="auto">
          <a:xfrm>
            <a:off x="4836000" y="2844000"/>
            <a:ext cx="4680000" cy="1530000"/>
          </a:xfrm>
          <a:prstGeom prst="wedgeRoundRectCallout">
            <a:avLst>
              <a:gd name="adj1" fmla="val 37956"/>
              <a:gd name="adj2" fmla="val -113000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Друг начин за добавяне на адреси е чрез </a:t>
            </a:r>
            <a:r>
              <a:rPr lang="bg-BG" sz="28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звездичката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в адресното поле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72545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0040" y="1179000"/>
            <a:ext cx="8451920" cy="5535807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38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Bookmarks</a:t>
            </a:r>
            <a:r>
              <a:rPr lang="bg-BG" dirty="0"/>
              <a:t> – добавяне на адрес</a:t>
            </a:r>
            <a:endParaRPr lang="en-US" dirty="0"/>
          </a:p>
        </p:txBody>
      </p:sp>
      <p:sp>
        <p:nvSpPr>
          <p:cNvPr id="9" name="Rounded Rectangular Callout 8"/>
          <p:cNvSpPr/>
          <p:nvPr/>
        </p:nvSpPr>
        <p:spPr bwMode="auto">
          <a:xfrm>
            <a:off x="2181000" y="4374000"/>
            <a:ext cx="5490000" cy="1575000"/>
          </a:xfrm>
          <a:prstGeom prst="wedgeRoundRectCallout">
            <a:avLst>
              <a:gd name="adj1" fmla="val 31133"/>
              <a:gd name="adj2" fmla="val -106602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Добавянето става по същия начин – избираме </a:t>
            </a:r>
            <a:r>
              <a:rPr lang="bg-BG" sz="28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име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на адреса и </a:t>
            </a:r>
            <a:r>
              <a:rPr lang="bg-BG" sz="28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папка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в която да бъде запазен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18223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0E49D336-45B6-44D3-97C4-E28F8DEA2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69725" y="1577986"/>
            <a:ext cx="7581212" cy="4772369"/>
          </a:xfrm>
        </p:spPr>
        <p:txBody>
          <a:bodyPr/>
          <a:lstStyle>
            <a:lvl1pPr marL="514350" indent="-514350"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</a:defRPr>
            </a:lvl1pPr>
            <a:lvl2pPr marL="112393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1733520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3pPr>
            <a:lvl4pPr marL="234310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4pPr>
            <a:lvl5pPr marL="2952689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Какво научихме днес?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014DD1E-5D91-48A3-AD6D-45FBA980D106}" type="slidenum">
              <a:rPr lang="en-US" smtClean="0"/>
              <a:pPr/>
              <a:t>39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AFE522-EB7D-4931-A015-9A7E8A98517D}"/>
              </a:ext>
            </a:extLst>
          </p:cNvPr>
          <p:cNvGrpSpPr/>
          <p:nvPr/>
        </p:nvGrpSpPr>
        <p:grpSpPr>
          <a:xfrm>
            <a:off x="196766" y="1314000"/>
            <a:ext cx="11798468" cy="5300339"/>
            <a:chOff x="472011" y="1508786"/>
            <a:chExt cx="3799787" cy="4865561"/>
          </a:xfrm>
        </p:grpSpPr>
        <p:sp>
          <p:nvSpPr>
            <p:cNvPr id="10" name="Rounded Rectangle 10">
              <a:extLst>
                <a:ext uri="{FF2B5EF4-FFF2-40B4-BE49-F238E27FC236}">
                  <a16:creationId xmlns:a16="http://schemas.microsoft.com/office/drawing/2014/main" id="{18F78F23-3D09-4B63-8DF9-D49CFBB145EE}"/>
                </a:ext>
              </a:extLst>
            </p:cNvPr>
            <p:cNvSpPr/>
            <p:nvPr userDrawn="1"/>
          </p:nvSpPr>
          <p:spPr>
            <a:xfrm>
              <a:off x="472011" y="1508786"/>
              <a:ext cx="3799787" cy="4865561"/>
            </a:xfrm>
            <a:prstGeom prst="roundRect">
              <a:avLst>
                <a:gd name="adj" fmla="val 396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 dirty="0"/>
            </a:p>
          </p:txBody>
        </p:sp>
        <p:sp>
          <p:nvSpPr>
            <p:cNvPr id="11" name="Rounded Rectangle 16">
              <a:extLst>
                <a:ext uri="{FF2B5EF4-FFF2-40B4-BE49-F238E27FC236}">
                  <a16:creationId xmlns:a16="http://schemas.microsoft.com/office/drawing/2014/main" id="{F12C06CE-2BBE-46C2-B718-813794C58DF9}"/>
                </a:ext>
              </a:extLst>
            </p:cNvPr>
            <p:cNvSpPr/>
            <p:nvPr userDrawn="1"/>
          </p:nvSpPr>
          <p:spPr>
            <a:xfrm>
              <a:off x="540767" y="1781251"/>
              <a:ext cx="85794" cy="4320631"/>
            </a:xfrm>
            <a:prstGeom prst="roundRect">
              <a:avLst>
                <a:gd name="adj" fmla="val 50000"/>
              </a:avLst>
            </a:prstGeom>
            <a:solidFill>
              <a:schemeClr val="bg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>
                <a:solidFill>
                  <a:schemeClr val="bg1"/>
                </a:solidFill>
              </a:endParaRPr>
            </a:p>
          </p:txBody>
        </p:sp>
        <p:sp>
          <p:nvSpPr>
            <p:cNvPr id="12" name="Half Frame 11">
              <a:extLst>
                <a:ext uri="{FF2B5EF4-FFF2-40B4-BE49-F238E27FC236}">
                  <a16:creationId xmlns:a16="http://schemas.microsoft.com/office/drawing/2014/main" id="{66CDBB1E-AF3C-43FC-9F34-2DD691F81726}"/>
                </a:ext>
              </a:extLst>
            </p:cNvPr>
            <p:cNvSpPr/>
            <p:nvPr userDrawn="1"/>
          </p:nvSpPr>
          <p:spPr>
            <a:xfrm rot="5400000">
              <a:off x="3762569" y="1912372"/>
              <a:ext cx="669775" cy="238503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>
                <a:solidFill>
                  <a:schemeClr val="tx1"/>
                </a:solidFill>
              </a:endParaRPr>
            </a:p>
          </p:txBody>
        </p:sp>
      </p:grpSp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B96A0DF8-27E7-4DC8-BBE3-7238AAAEB845}"/>
              </a:ext>
            </a:extLst>
          </p:cNvPr>
          <p:cNvSpPr txBox="1">
            <a:spLocks/>
          </p:cNvSpPr>
          <p:nvPr/>
        </p:nvSpPr>
        <p:spPr>
          <a:xfrm>
            <a:off x="668236" y="1610812"/>
            <a:ext cx="11113508" cy="4894130"/>
          </a:xfrm>
          <a:prstGeom prst="rect">
            <a:avLst/>
          </a:prstGeom>
        </p:spPr>
        <p:txBody>
          <a:bodyPr vert="horz" lIns="108000" tIns="36000" rIns="108000" bIns="36000" rtlCol="0">
            <a:noAutofit/>
          </a:bodyPr>
          <a:lstStyle>
            <a:lvl1pPr marL="456915" indent="-456915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5600" indent="-355600">
              <a:lnSpc>
                <a:spcPct val="100000"/>
              </a:lnSpc>
              <a:buClr>
                <a:schemeClr val="bg2"/>
              </a:buClr>
            </a:pPr>
            <a:r>
              <a:rPr lang="ru-RU" sz="2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Компютърна мрежа </a:t>
            </a:r>
            <a:r>
              <a:rPr lang="ru-RU" sz="2800" b="1" dirty="0">
                <a:solidFill>
                  <a:schemeClr val="bg2"/>
                </a:solidFill>
              </a:rPr>
              <a:t>– </a:t>
            </a:r>
            <a:r>
              <a:rPr lang="ru-RU" sz="2800" dirty="0">
                <a:solidFill>
                  <a:schemeClr val="bg2"/>
                </a:solidFill>
              </a:rPr>
              <a:t>група от </a:t>
            </a:r>
            <a:r>
              <a:rPr lang="ru-RU" sz="2800" b="1" dirty="0">
                <a:solidFill>
                  <a:schemeClr val="bg2"/>
                </a:solidFill>
              </a:rPr>
              <a:t>свързани устройства</a:t>
            </a:r>
            <a:r>
              <a:rPr lang="ru-RU" sz="2800" dirty="0">
                <a:solidFill>
                  <a:schemeClr val="bg2"/>
                </a:solidFill>
              </a:rPr>
              <a:t>, които </a:t>
            </a:r>
            <a:r>
              <a:rPr lang="ru-RU" sz="2800" b="1" dirty="0">
                <a:solidFill>
                  <a:schemeClr val="bg2"/>
                </a:solidFill>
              </a:rPr>
              <a:t>обменят</a:t>
            </a:r>
            <a:r>
              <a:rPr lang="ru-RU" sz="2800" dirty="0">
                <a:solidFill>
                  <a:schemeClr val="bg2"/>
                </a:solidFill>
              </a:rPr>
              <a:t> </a:t>
            </a:r>
            <a:r>
              <a:rPr lang="ru-RU" sz="2800" b="1" dirty="0">
                <a:solidFill>
                  <a:schemeClr val="bg2"/>
                </a:solidFill>
              </a:rPr>
              <a:t>данни</a:t>
            </a:r>
            <a:r>
              <a:rPr lang="ru-RU" sz="2800" dirty="0">
                <a:solidFill>
                  <a:schemeClr val="bg2"/>
                </a:solidFill>
              </a:rPr>
              <a:t> и споделят </a:t>
            </a:r>
            <a:r>
              <a:rPr lang="ru-RU" sz="2800" b="1" dirty="0">
                <a:solidFill>
                  <a:schemeClr val="bg2"/>
                </a:solidFill>
              </a:rPr>
              <a:t>ресурси</a:t>
            </a:r>
          </a:p>
          <a:p>
            <a:pPr marL="888666" lvl="1" indent="-355600">
              <a:lnSpc>
                <a:spcPct val="100000"/>
              </a:lnSpc>
              <a:buClr>
                <a:schemeClr val="bg2"/>
              </a:buClr>
            </a:pPr>
            <a:r>
              <a:rPr lang="bg-BG" sz="2600" b="1" dirty="0">
                <a:solidFill>
                  <a:schemeClr val="bg2"/>
                </a:solidFill>
              </a:rPr>
              <a:t>Локална компютърна мрежа </a:t>
            </a:r>
            <a:r>
              <a:rPr lang="bg-BG" sz="2600" dirty="0">
                <a:solidFill>
                  <a:schemeClr val="bg2"/>
                </a:solidFill>
              </a:rPr>
              <a:t>(</a:t>
            </a:r>
            <a:r>
              <a:rPr lang="en-US" sz="2600" dirty="0">
                <a:solidFill>
                  <a:schemeClr val="bg2"/>
                </a:solidFill>
              </a:rPr>
              <a:t>LAN</a:t>
            </a:r>
            <a:r>
              <a:rPr lang="bg-BG" sz="2600" dirty="0">
                <a:solidFill>
                  <a:schemeClr val="bg2"/>
                </a:solidFill>
              </a:rPr>
              <a:t>)</a:t>
            </a:r>
            <a:endParaRPr lang="en-US" sz="2600" dirty="0">
              <a:solidFill>
                <a:schemeClr val="bg2"/>
              </a:solidFill>
            </a:endParaRPr>
          </a:p>
          <a:p>
            <a:pPr marL="888666" lvl="1" indent="-355600">
              <a:lnSpc>
                <a:spcPct val="100000"/>
              </a:lnSpc>
              <a:buClr>
                <a:schemeClr val="bg2"/>
              </a:buClr>
            </a:pPr>
            <a:r>
              <a:rPr lang="bg-BG" sz="2600" b="1" dirty="0">
                <a:solidFill>
                  <a:schemeClr val="bg2"/>
                </a:solidFill>
              </a:rPr>
              <a:t>Глобална компютърна мрежа </a:t>
            </a:r>
            <a:r>
              <a:rPr lang="bg-BG" sz="2600" dirty="0">
                <a:solidFill>
                  <a:schemeClr val="bg2"/>
                </a:solidFill>
              </a:rPr>
              <a:t>(</a:t>
            </a:r>
            <a:r>
              <a:rPr lang="en-US" sz="2600" dirty="0">
                <a:solidFill>
                  <a:schemeClr val="bg2"/>
                </a:solidFill>
              </a:rPr>
              <a:t>WAN</a:t>
            </a:r>
            <a:r>
              <a:rPr lang="bg-BG" sz="2600" dirty="0">
                <a:solidFill>
                  <a:schemeClr val="bg2"/>
                </a:solidFill>
              </a:rPr>
              <a:t>)</a:t>
            </a:r>
          </a:p>
          <a:p>
            <a:pPr marL="355600" indent="-355600">
              <a:lnSpc>
                <a:spcPct val="100000"/>
              </a:lnSpc>
              <a:buClr>
                <a:schemeClr val="bg2"/>
              </a:buClr>
            </a:pPr>
            <a:r>
              <a:rPr lang="ru-RU" sz="2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Интернет</a:t>
            </a:r>
            <a:r>
              <a:rPr lang="ru-RU" sz="2800" dirty="0">
                <a:solidFill>
                  <a:schemeClr val="bg2"/>
                </a:solidFill>
              </a:rPr>
              <a:t> – </a:t>
            </a:r>
            <a:r>
              <a:rPr lang="ru-RU" sz="2800" b="1" dirty="0">
                <a:solidFill>
                  <a:schemeClr val="bg2"/>
                </a:solidFill>
              </a:rPr>
              <a:t>глобална мрежа</a:t>
            </a:r>
            <a:r>
              <a:rPr lang="ru-RU" sz="2800" dirty="0">
                <a:solidFill>
                  <a:schemeClr val="bg2"/>
                </a:solidFill>
              </a:rPr>
              <a:t>, която </a:t>
            </a:r>
            <a:r>
              <a:rPr lang="ru-RU" sz="2800" b="1" dirty="0">
                <a:solidFill>
                  <a:schemeClr val="bg2"/>
                </a:solidFill>
              </a:rPr>
              <a:t>свързва</a:t>
            </a:r>
            <a:r>
              <a:rPr lang="ru-RU" sz="2800" dirty="0">
                <a:solidFill>
                  <a:schemeClr val="bg2"/>
                </a:solidFill>
              </a:rPr>
              <a:t> милиарди </a:t>
            </a:r>
            <a:r>
              <a:rPr lang="ru-RU" sz="2800" b="1" dirty="0">
                <a:solidFill>
                  <a:schemeClr val="bg2"/>
                </a:solidFill>
              </a:rPr>
              <a:t>устройства</a:t>
            </a:r>
            <a:r>
              <a:rPr lang="ru-RU" sz="2800" dirty="0">
                <a:solidFill>
                  <a:schemeClr val="bg2"/>
                </a:solidFill>
              </a:rPr>
              <a:t> и позволява </a:t>
            </a:r>
            <a:r>
              <a:rPr lang="ru-RU" sz="2800" b="1" dirty="0">
                <a:solidFill>
                  <a:schemeClr val="bg2"/>
                </a:solidFill>
              </a:rPr>
              <a:t>обмен</a:t>
            </a:r>
            <a:r>
              <a:rPr lang="ru-RU" sz="2800" dirty="0">
                <a:solidFill>
                  <a:schemeClr val="bg2"/>
                </a:solidFill>
              </a:rPr>
              <a:t> на </a:t>
            </a:r>
            <a:r>
              <a:rPr lang="ru-RU" sz="2800" b="1" dirty="0">
                <a:solidFill>
                  <a:schemeClr val="bg2"/>
                </a:solidFill>
              </a:rPr>
              <a:t>информация</a:t>
            </a:r>
            <a:r>
              <a:rPr lang="ru-RU" sz="2800" dirty="0">
                <a:solidFill>
                  <a:schemeClr val="bg2"/>
                </a:solidFill>
              </a:rPr>
              <a:t>, </a:t>
            </a:r>
            <a:r>
              <a:rPr lang="ru-RU" sz="2800" b="1" dirty="0">
                <a:solidFill>
                  <a:schemeClr val="bg2"/>
                </a:solidFill>
              </a:rPr>
              <a:t>комуникация</a:t>
            </a:r>
            <a:r>
              <a:rPr lang="ru-RU" sz="2800" dirty="0">
                <a:solidFill>
                  <a:schemeClr val="bg2"/>
                </a:solidFill>
              </a:rPr>
              <a:t> и </a:t>
            </a:r>
            <a:r>
              <a:rPr lang="bg-BG" sz="2800" dirty="0">
                <a:solidFill>
                  <a:schemeClr val="bg2"/>
                </a:solidFill>
              </a:rPr>
              <a:t>т.н.</a:t>
            </a:r>
          </a:p>
          <a:p>
            <a:pPr marL="355600" indent="-355600">
              <a:lnSpc>
                <a:spcPct val="100000"/>
              </a:lnSpc>
              <a:buClr>
                <a:schemeClr val="bg2"/>
              </a:buClr>
            </a:pPr>
            <a:r>
              <a:rPr lang="bg-BG" sz="2800" b="1" dirty="0">
                <a:solidFill>
                  <a:schemeClr val="bg2"/>
                </a:solidFill>
              </a:rPr>
              <a:t>Указател</a:t>
            </a:r>
            <a:r>
              <a:rPr lang="bg-BG" sz="2800" dirty="0">
                <a:solidFill>
                  <a:schemeClr val="bg2"/>
                </a:solidFill>
              </a:rPr>
              <a:t> на </a:t>
            </a:r>
            <a:r>
              <a:rPr lang="bg-BG" sz="2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полезни адреси </a:t>
            </a:r>
            <a:r>
              <a:rPr lang="bg-BG" sz="2800" dirty="0">
                <a:solidFill>
                  <a:schemeClr val="bg2"/>
                </a:solidFill>
              </a:rPr>
              <a:t>в </a:t>
            </a:r>
            <a:r>
              <a:rPr lang="en-US" sz="2800" b="1" dirty="0">
                <a:solidFill>
                  <a:schemeClr val="accent3"/>
                </a:solidFill>
              </a:rPr>
              <a:t>G</a:t>
            </a:r>
            <a:r>
              <a:rPr lang="en-US" sz="2800" b="1" dirty="0">
                <a:solidFill>
                  <a:srgbClr val="FF0000"/>
                </a:solidFill>
              </a:rPr>
              <a:t>o</a:t>
            </a:r>
            <a:r>
              <a:rPr lang="en-US" sz="2800" b="1" dirty="0">
                <a:solidFill>
                  <a:schemeClr val="accent1"/>
                </a:solidFill>
              </a:rPr>
              <a:t>o</a:t>
            </a:r>
            <a:r>
              <a:rPr lang="en-US" sz="2800" b="1" dirty="0">
                <a:solidFill>
                  <a:srgbClr val="00B0F0"/>
                </a:solidFill>
              </a:rPr>
              <a:t>g</a:t>
            </a:r>
            <a:r>
              <a:rPr lang="en-US" sz="2800" b="1" dirty="0">
                <a:solidFill>
                  <a:schemeClr val="accent2"/>
                </a:solidFill>
              </a:rPr>
              <a:t>l</a:t>
            </a:r>
            <a:r>
              <a:rPr lang="en-US" sz="2800" b="1" dirty="0">
                <a:solidFill>
                  <a:srgbClr val="FF0000"/>
                </a:solidFill>
              </a:rPr>
              <a:t>e</a:t>
            </a:r>
            <a:r>
              <a:rPr lang="bg-BG" sz="2800" dirty="0">
                <a:solidFill>
                  <a:schemeClr val="bg2"/>
                </a:solidFill>
              </a:rPr>
              <a:t> </a:t>
            </a:r>
            <a:endParaRPr lang="en-US" sz="2800" dirty="0">
              <a:solidFill>
                <a:schemeClr val="bg2"/>
              </a:solidFill>
            </a:endParaRPr>
          </a:p>
          <a:p>
            <a:pPr marL="355600" indent="-355600">
              <a:lnSpc>
                <a:spcPct val="100000"/>
              </a:lnSpc>
              <a:buClr>
                <a:schemeClr val="bg2"/>
              </a:buClr>
            </a:pPr>
            <a:endParaRPr lang="ru-RU" sz="2800" dirty="0">
              <a:solidFill>
                <a:schemeClr val="bg2"/>
              </a:solidFill>
            </a:endParaRPr>
          </a:p>
          <a:p>
            <a:pPr marL="355600" indent="-355600">
              <a:lnSpc>
                <a:spcPct val="100000"/>
              </a:lnSpc>
              <a:buClr>
                <a:schemeClr val="bg2"/>
              </a:buClr>
            </a:pPr>
            <a:endParaRPr lang="bg-BG" sz="2800" b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8394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091000" y="1121143"/>
            <a:ext cx="9904234" cy="5546589"/>
          </a:xfrm>
        </p:spPr>
        <p:txBody>
          <a:bodyPr/>
          <a:lstStyle/>
          <a:p>
            <a:r>
              <a:rPr lang="ru-RU" dirty="0"/>
              <a:t>͏</a:t>
            </a:r>
            <a:r>
              <a:rPr lang="ru-RU" b="1" dirty="0">
                <a:solidFill>
                  <a:schemeClr val="bg1"/>
                </a:solidFill>
              </a:rPr>
              <a:t>Компютърната мрежа </a:t>
            </a:r>
            <a:r>
              <a:rPr lang="ru-RU" dirty="0"/>
              <a:t>– </a:t>
            </a:r>
            <a:r>
              <a:rPr lang="ru-RU" b="1" dirty="0"/>
              <a:t>система</a:t>
            </a:r>
            <a:r>
              <a:rPr lang="ru-RU" dirty="0"/>
              <a:t> от </a:t>
            </a:r>
            <a:r>
              <a:rPr lang="ru-RU" b="1" dirty="0"/>
              <a:t>свързани</a:t>
            </a:r>
            <a:r>
              <a:rPr lang="ru-RU" dirty="0"/>
              <a:t> помежду си </a:t>
            </a:r>
            <a:r>
              <a:rPr lang="ru-RU" b="1" dirty="0"/>
              <a:t>хардуерни компоненти </a:t>
            </a:r>
            <a:r>
              <a:rPr lang="ru-RU" dirty="0"/>
              <a:t>и </a:t>
            </a:r>
            <a:r>
              <a:rPr lang="ru-RU" b="1" dirty="0"/>
              <a:t>компютри</a:t>
            </a:r>
            <a:r>
              <a:rPr lang="ru-RU" dirty="0"/>
              <a:t>, която позволява </a:t>
            </a:r>
            <a:r>
              <a:rPr lang="ru-RU" b="1" dirty="0"/>
              <a:t>обмен</a:t>
            </a:r>
            <a:r>
              <a:rPr lang="ru-RU" dirty="0"/>
              <a:t> на </a:t>
            </a:r>
            <a:r>
              <a:rPr lang="ru-RU" b="1" dirty="0"/>
              <a:t>информация</a:t>
            </a:r>
          </a:p>
          <a:p>
            <a:pPr lvl="1"/>
            <a:r>
              <a:rPr lang="ru-RU" dirty="0"/>
              <a:t>Целта на мрежата е да осигури </a:t>
            </a:r>
            <a:r>
              <a:rPr lang="ru-RU" b="1" dirty="0"/>
              <a:t>достъп</a:t>
            </a:r>
            <a:r>
              <a:rPr lang="ru-RU" dirty="0"/>
              <a:t> на </a:t>
            </a:r>
            <a:r>
              <a:rPr lang="ru-RU" b="1" dirty="0"/>
              <a:t>потребителите</a:t>
            </a:r>
            <a:r>
              <a:rPr lang="ru-RU" dirty="0"/>
              <a:t> до </a:t>
            </a:r>
            <a:r>
              <a:rPr lang="ru-RU" b="1" dirty="0">
                <a:solidFill>
                  <a:schemeClr val="bg1"/>
                </a:solidFill>
              </a:rPr>
              <a:t>локалните</a:t>
            </a:r>
            <a:r>
              <a:rPr lang="ru-RU" dirty="0"/>
              <a:t> и </a:t>
            </a:r>
            <a:r>
              <a:rPr lang="ru-RU" b="1" dirty="0">
                <a:solidFill>
                  <a:schemeClr val="bg1"/>
                </a:solidFill>
              </a:rPr>
              <a:t>глобалните</a:t>
            </a:r>
            <a:r>
              <a:rPr lang="ru-RU" dirty="0"/>
              <a:t> </a:t>
            </a:r>
            <a:r>
              <a:rPr lang="ru-RU" b="1" dirty="0"/>
              <a:t>ресурси</a:t>
            </a:r>
            <a:r>
              <a:rPr lang="ru-RU" dirty="0"/>
              <a:t> на всички компютри в мрежата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Какво е компютърна мрежа?</a:t>
            </a:r>
            <a:endParaRPr lang="en-US" dirty="0"/>
          </a:p>
        </p:txBody>
      </p:sp>
      <p:pic>
        <p:nvPicPr>
          <p:cNvPr id="2050" name="Picture 2" descr="Компютърни мрежи - ПГТЕ &quot;Христо Ботев&quot; - Монтана"/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1000" y="4673875"/>
            <a:ext cx="4590000" cy="2012907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3167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Title">
            <a:extLst>
              <a:ext uri="{FF2B5EF4-FFF2-40B4-BE49-F238E27FC236}">
                <a16:creationId xmlns:a16="http://schemas.microsoft.com/office/drawing/2014/main" id="{FA0703FC-0F8F-4C80-A615-E4B381EC0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Въпроси</a:t>
            </a:r>
            <a:r>
              <a:rPr lang="en-US" dirty="0"/>
              <a:t>?</a:t>
            </a:r>
          </a:p>
        </p:txBody>
      </p:sp>
      <p:sp>
        <p:nvSpPr>
          <p:cNvPr id="2" name="Rectangle Bottom Copyright">
            <a:extLst>
              <a:ext uri="{FF2B5EF4-FFF2-40B4-BE49-F238E27FC236}">
                <a16:creationId xmlns:a16="http://schemas.microsoft.com/office/drawing/2014/main" id="{664812A4-2991-44D1-BFE9-32E55AADF8A5}"/>
              </a:ext>
            </a:extLst>
          </p:cNvPr>
          <p:cNvSpPr/>
          <p:nvPr/>
        </p:nvSpPr>
        <p:spPr>
          <a:xfrm>
            <a:off x="111000" y="6454758"/>
            <a:ext cx="11970000" cy="304242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Проект "</a:t>
            </a:r>
            <a:r>
              <a:rPr lang="bg-BG" sz="1600" dirty="0">
                <a:solidFill>
                  <a:schemeClr val="bg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Отворено учебно съдържание по програмиране и ИТ</a:t>
            </a: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", СофтУни Фондация (лиценз </a:t>
            </a:r>
            <a:r>
              <a:rPr lang="en-US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CC-BY-NC-SA</a:t>
            </a: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endParaRPr lang="bg-BG" sz="2400" dirty="0">
              <a:solidFill>
                <a:schemeClr val="bg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2534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48C3C93-90A1-4D31-BEA6-B54D1106CE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2" name="Slide Body">
            <a:extLst>
              <a:ext uri="{FF2B5EF4-FFF2-40B4-BE49-F238E27FC236}">
                <a16:creationId xmlns:a16="http://schemas.microsoft.com/office/drawing/2014/main" id="{980F49B1-E4BE-4389-A747-7AB9B71AD9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269001"/>
            <a:ext cx="9865598" cy="2474999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bg-BG" sz="3200" dirty="0"/>
              <a:t>Този курс</a:t>
            </a:r>
            <a:r>
              <a:rPr lang="en-US" sz="3200" dirty="0"/>
              <a:t> (</a:t>
            </a:r>
            <a:r>
              <a:rPr lang="bg-BG" sz="3200" dirty="0"/>
              <a:t>презентации, примери, демонстрационен код, упражнения, домашни, видео и други активи</a:t>
            </a:r>
            <a:r>
              <a:rPr lang="en-US" sz="3200" dirty="0"/>
              <a:t>) </a:t>
            </a:r>
            <a:r>
              <a:rPr lang="bg-BG" sz="3200" dirty="0"/>
              <a:t>представлява</a:t>
            </a:r>
            <a:r>
              <a:rPr lang="en-US" sz="3200" dirty="0"/>
              <a:t> </a:t>
            </a:r>
            <a:r>
              <a:rPr lang="bg-BG" sz="3200" b="1" dirty="0"/>
              <a:t>свободно учебно съдържание </a:t>
            </a:r>
            <a:r>
              <a:rPr lang="bg-BG" sz="3200" dirty="0"/>
              <a:t>и се разпространява под свободен лиценз </a:t>
            </a:r>
            <a:r>
              <a:rPr lang="en-US" sz="3200" b="1" dirty="0"/>
              <a:t>CC-BY-NC-SA</a:t>
            </a:r>
            <a:endParaRPr lang="bg-BG" sz="3200" dirty="0"/>
          </a:p>
        </p:txBody>
      </p:sp>
      <p:pic>
        <p:nvPicPr>
          <p:cNvPr id="6" name="Picture License" descr="License">
            <a:extLst>
              <a:ext uri="{FF2B5EF4-FFF2-40B4-BE49-F238E27FC236}">
                <a16:creationId xmlns:a16="http://schemas.microsoft.com/office/drawing/2014/main" id="{82BA520F-A037-4E01-AA18-27D9F1E930A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226175" y="1440120"/>
            <a:ext cx="1198986" cy="1268880"/>
          </a:xfrm>
          <a:prstGeom prst="rect">
            <a:avLst/>
          </a:prstGeom>
        </p:spPr>
      </p:pic>
      <p:sp>
        <p:nvSpPr>
          <p:cNvPr id="3" name="Slide Title">
            <a:extLst>
              <a:ext uri="{FF2B5EF4-FFF2-40B4-BE49-F238E27FC236}">
                <a16:creationId xmlns:a16="http://schemas.microsoft.com/office/drawing/2014/main" id="{E5F1FB41-80C3-4816-BC47-CCC50632E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Лиценз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18DF19-B750-4C88-975B-661A6BF61F5E}"/>
              </a:ext>
            </a:extLst>
          </p:cNvPr>
          <p:cNvSpPr txBox="1"/>
          <p:nvPr/>
        </p:nvSpPr>
        <p:spPr>
          <a:xfrm>
            <a:off x="190401" y="3927519"/>
            <a:ext cx="11710599" cy="1979644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marL="360363" indent="-360363" defTabSz="1218438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lang="bg-BG" sz="3200" dirty="0"/>
              <a:t>Проект "</a:t>
            </a:r>
            <a:r>
              <a:rPr lang="bg-BG" sz="3200" b="1" dirty="0"/>
              <a:t>Отворено учебно съдържание по програмиране и ИТ</a:t>
            </a:r>
            <a:r>
              <a:rPr lang="bg-BG" sz="3200" dirty="0"/>
              <a:t>" към Фондация "Софтуерен университет"</a:t>
            </a:r>
            <a:r>
              <a:rPr lang="en-US" sz="3200" dirty="0"/>
              <a:t>:</a:t>
            </a:r>
            <a:endParaRPr lang="bg-BG" sz="3200" dirty="0"/>
          </a:p>
          <a:p>
            <a:pPr marL="817563" lvl="1" indent="-360363" defTabSz="1218438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  <a:hlinkClick r:id="rId4"/>
              </a:rPr>
              <a:t>https://github.com/BG-IT-Edu</a:t>
            </a:r>
            <a:endParaRPr kumimoji="0" lang="bg-BG" sz="3200" b="0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7" name="Picture 6" title="CC-BY-NC-SA License">
            <a:hlinkClick r:id="rId5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F6C77C47-F7D8-A176-5C69-7FDE5C7E80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31000" y="2908593"/>
            <a:ext cx="1989336" cy="696022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79276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5</a:t>
            </a:fld>
            <a:endParaRPr lang="en-US" noProof="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Видовете </a:t>
            </a:r>
            <a:r>
              <a:rPr lang="bg-BG" b="1" dirty="0"/>
              <a:t>компютърни мрежи </a:t>
            </a:r>
            <a:r>
              <a:rPr lang="bg-BG" dirty="0"/>
              <a:t>са:</a:t>
            </a:r>
          </a:p>
          <a:p>
            <a:pPr lvl="1"/>
            <a:r>
              <a:rPr lang="bg-BG" dirty="0"/>
              <a:t>͏</a:t>
            </a:r>
            <a:r>
              <a:rPr lang="bg-BG" b="1" dirty="0">
                <a:solidFill>
                  <a:schemeClr val="bg1"/>
                </a:solidFill>
              </a:rPr>
              <a:t>Локална</a:t>
            </a:r>
            <a:r>
              <a:rPr lang="bg-BG" dirty="0"/>
              <a:t> </a:t>
            </a:r>
            <a:r>
              <a:rPr lang="en-US" dirty="0"/>
              <a:t>(</a:t>
            </a:r>
            <a:r>
              <a:rPr lang="en-US" b="1" dirty="0"/>
              <a:t>LAN</a:t>
            </a:r>
            <a:r>
              <a:rPr lang="en-US" dirty="0"/>
              <a:t> – Local Area Network)</a:t>
            </a:r>
            <a:endParaRPr lang="bg-BG" dirty="0"/>
          </a:p>
          <a:p>
            <a:pPr lvl="1"/>
            <a:r>
              <a:rPr lang="bg-BG" dirty="0"/>
              <a:t>͏</a:t>
            </a:r>
            <a:r>
              <a:rPr lang="bg-BG" b="1" dirty="0">
                <a:solidFill>
                  <a:schemeClr val="bg1"/>
                </a:solidFill>
              </a:rPr>
              <a:t>Глобална</a:t>
            </a:r>
            <a:r>
              <a:rPr lang="en-US" dirty="0"/>
              <a:t> (</a:t>
            </a:r>
            <a:r>
              <a:rPr lang="en-US" b="1" dirty="0"/>
              <a:t>WAN</a:t>
            </a:r>
            <a:r>
              <a:rPr lang="en-US" dirty="0"/>
              <a:t> – Wide Area Network)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Видове компютърни мрежи</a:t>
            </a:r>
            <a:endParaRPr lang="en-US" dirty="0"/>
          </a:p>
        </p:txBody>
      </p:sp>
      <p:pic>
        <p:nvPicPr>
          <p:cNvPr id="3076" name="Picture 4" descr="Локална мрежа – Уикипедия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701" y="3643014"/>
            <a:ext cx="4770000" cy="2863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1000" y="3564000"/>
            <a:ext cx="4552481" cy="305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11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6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11000" y="1196125"/>
            <a:ext cx="12009444" cy="5528766"/>
          </a:xfrm>
        </p:spPr>
        <p:txBody>
          <a:bodyPr>
            <a:normAutofit/>
          </a:bodyPr>
          <a:lstStyle/>
          <a:p>
            <a:r>
              <a:rPr lang="en-US" sz="3600" dirty="0"/>
              <a:t>͏</a:t>
            </a:r>
            <a:r>
              <a:rPr lang="en-US" sz="3600" b="1" dirty="0">
                <a:solidFill>
                  <a:schemeClr val="bg1"/>
                </a:solidFill>
              </a:rPr>
              <a:t>LAN</a:t>
            </a:r>
            <a:r>
              <a:rPr lang="en-US" sz="3600" dirty="0"/>
              <a:t> (</a:t>
            </a:r>
            <a:r>
              <a:rPr lang="en-US" sz="3600" b="1" dirty="0">
                <a:solidFill>
                  <a:schemeClr val="bg1"/>
                </a:solidFill>
              </a:rPr>
              <a:t>L</a:t>
            </a:r>
            <a:r>
              <a:rPr lang="en-US" sz="3600" dirty="0"/>
              <a:t>ocal </a:t>
            </a:r>
            <a:r>
              <a:rPr lang="en-US" sz="3600" b="1" dirty="0">
                <a:solidFill>
                  <a:schemeClr val="bg1"/>
                </a:solidFill>
              </a:rPr>
              <a:t>A</a:t>
            </a:r>
            <a:r>
              <a:rPr lang="en-US" sz="3600" dirty="0"/>
              <a:t>rea </a:t>
            </a:r>
            <a:r>
              <a:rPr lang="en-US" sz="3600" b="1" dirty="0">
                <a:solidFill>
                  <a:schemeClr val="bg1"/>
                </a:solidFill>
              </a:rPr>
              <a:t>N</a:t>
            </a:r>
            <a:r>
              <a:rPr lang="en-US" sz="3600" dirty="0"/>
              <a:t>etwork</a:t>
            </a:r>
            <a:r>
              <a:rPr lang="bg-BG" sz="3600" dirty="0"/>
              <a:t>)</a:t>
            </a:r>
            <a:r>
              <a:rPr lang="en-US" sz="3600" dirty="0"/>
              <a:t> </a:t>
            </a:r>
            <a:r>
              <a:rPr lang="bg-BG" sz="3600" dirty="0"/>
              <a:t>обслужва </a:t>
            </a:r>
            <a:r>
              <a:rPr lang="bg-BG" sz="3600" b="1" dirty="0"/>
              <a:t>ограничени</a:t>
            </a:r>
            <a:r>
              <a:rPr lang="bg-BG" sz="3600" dirty="0"/>
              <a:t> </a:t>
            </a:r>
            <a:r>
              <a:rPr lang="bg-BG" sz="3600" b="1" dirty="0"/>
              <a:t>зони</a:t>
            </a:r>
            <a:r>
              <a:rPr lang="en-US" sz="3600" b="1" dirty="0"/>
              <a:t> </a:t>
            </a:r>
            <a:r>
              <a:rPr lang="bg-BG" sz="3600" dirty="0"/>
              <a:t>като:</a:t>
            </a:r>
          </a:p>
          <a:p>
            <a:pPr lvl="1"/>
            <a:r>
              <a:rPr lang="bg-BG" sz="3200" dirty="0"/>
              <a:t>Вашия </a:t>
            </a:r>
            <a:r>
              <a:rPr lang="bg-BG" sz="3200" b="1" dirty="0"/>
              <a:t>дом</a:t>
            </a:r>
            <a:r>
              <a:rPr lang="bg-BG" sz="3200" dirty="0"/>
              <a:t> или </a:t>
            </a:r>
            <a:r>
              <a:rPr lang="bg-BG" sz="3200" b="1" dirty="0"/>
              <a:t>училище</a:t>
            </a:r>
          </a:p>
          <a:p>
            <a:pPr lvl="1"/>
            <a:r>
              <a:rPr lang="bg-BG" sz="3200" dirty="0"/>
              <a:t>Отделна </a:t>
            </a:r>
            <a:r>
              <a:rPr lang="bg-BG" sz="3200" b="1" dirty="0"/>
              <a:t>фирма</a:t>
            </a:r>
            <a:r>
              <a:rPr lang="bg-BG" sz="3200" dirty="0"/>
              <a:t> или </a:t>
            </a:r>
            <a:r>
              <a:rPr lang="bg-BG" sz="3200" b="1" dirty="0"/>
              <a:t>организация</a:t>
            </a:r>
          </a:p>
          <a:p>
            <a:pPr lvl="1"/>
            <a:r>
              <a:rPr lang="bg-BG" sz="3200" b="1" dirty="0"/>
              <a:t>Сграда</a:t>
            </a:r>
            <a:r>
              <a:rPr lang="bg-BG" sz="3200" dirty="0"/>
              <a:t> или няколко </a:t>
            </a:r>
            <a:r>
              <a:rPr lang="bg-BG" sz="3200" b="1" dirty="0"/>
              <a:t>близко разположени сгради</a:t>
            </a:r>
            <a:endParaRPr lang="en-US" sz="3200" b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Локална компютърна мрежа </a:t>
            </a:r>
            <a:r>
              <a:rPr lang="en-US" dirty="0"/>
              <a:t>(LAN)</a:t>
            </a:r>
          </a:p>
        </p:txBody>
      </p:sp>
      <p:pic>
        <p:nvPicPr>
          <p:cNvPr id="4100" name="Picture 4" descr="What is a Local Area Network (LAN)?"/>
          <p:cNvPicPr>
            <a:picLocks noChangeAspect="1" noChangeArrowheads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7" t="3626" r="3005" b="3609"/>
          <a:stretch/>
        </p:blipFill>
        <p:spPr bwMode="auto">
          <a:xfrm>
            <a:off x="1569116" y="4059000"/>
            <a:ext cx="3581884" cy="2639283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What is a LAN (local area network)? - Neos Network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5972" y="4059000"/>
            <a:ext cx="4831229" cy="2639282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0180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7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͏</a:t>
            </a:r>
            <a:r>
              <a:rPr lang="en-US" b="1" dirty="0">
                <a:solidFill>
                  <a:schemeClr val="bg1"/>
                </a:solidFill>
              </a:rPr>
              <a:t>WAN</a:t>
            </a:r>
            <a:r>
              <a:rPr lang="en-US" dirty="0"/>
              <a:t> </a:t>
            </a:r>
            <a:r>
              <a:rPr lang="bg-BG" dirty="0"/>
              <a:t>(</a:t>
            </a:r>
            <a:r>
              <a:rPr lang="en-US" b="1" dirty="0">
                <a:solidFill>
                  <a:schemeClr val="bg1"/>
                </a:solidFill>
              </a:rPr>
              <a:t>W</a:t>
            </a:r>
            <a:r>
              <a:rPr lang="en-US" dirty="0"/>
              <a:t>ide </a:t>
            </a:r>
            <a:r>
              <a:rPr lang="en-US" b="1" dirty="0">
                <a:solidFill>
                  <a:schemeClr val="bg1"/>
                </a:solidFill>
              </a:rPr>
              <a:t>A</a:t>
            </a:r>
            <a:r>
              <a:rPr lang="en-US" dirty="0"/>
              <a:t>rea </a:t>
            </a:r>
            <a:r>
              <a:rPr lang="en-US" b="1" dirty="0">
                <a:solidFill>
                  <a:schemeClr val="bg1"/>
                </a:solidFill>
              </a:rPr>
              <a:t>N</a:t>
            </a:r>
            <a:r>
              <a:rPr lang="en-US" dirty="0"/>
              <a:t>etwork</a:t>
            </a:r>
            <a:r>
              <a:rPr lang="bg-BG" dirty="0"/>
              <a:t>)</a:t>
            </a:r>
            <a:r>
              <a:rPr lang="en-US" dirty="0"/>
              <a:t> </a:t>
            </a:r>
            <a:r>
              <a:rPr lang="bg-BG" dirty="0"/>
              <a:t>свързрва </a:t>
            </a:r>
            <a:r>
              <a:rPr lang="bg-BG" b="1" dirty="0"/>
              <a:t>няколко</a:t>
            </a:r>
            <a:r>
              <a:rPr lang="bg-BG" dirty="0"/>
              <a:t> </a:t>
            </a:r>
            <a:r>
              <a:rPr lang="bg-BG" b="1" dirty="0"/>
              <a:t>локални</a:t>
            </a:r>
            <a:r>
              <a:rPr lang="bg-BG" dirty="0"/>
              <a:t> или </a:t>
            </a:r>
            <a:r>
              <a:rPr lang="bg-BG" b="1" dirty="0"/>
              <a:t>регионални</a:t>
            </a:r>
            <a:r>
              <a:rPr lang="bg-BG" dirty="0"/>
              <a:t> </a:t>
            </a:r>
            <a:r>
              <a:rPr lang="bg-BG" b="1" dirty="0"/>
              <a:t>мрежи</a:t>
            </a:r>
            <a:r>
              <a:rPr lang="bg-BG" dirty="0"/>
              <a:t>, които се намират на </a:t>
            </a:r>
            <a:r>
              <a:rPr lang="bg-BG" b="1" dirty="0"/>
              <a:t>голямо разстояние</a:t>
            </a:r>
          </a:p>
          <a:p>
            <a:r>
              <a:rPr lang="bg-BG" dirty="0"/>
              <a:t>Примери за </a:t>
            </a:r>
            <a:r>
              <a:rPr lang="bg-BG" b="1" dirty="0"/>
              <a:t>глобална компютърна мрежа </a:t>
            </a:r>
            <a:r>
              <a:rPr lang="bg-BG" dirty="0"/>
              <a:t>са мрежите на:</a:t>
            </a:r>
          </a:p>
          <a:p>
            <a:pPr lvl="1"/>
            <a:r>
              <a:rPr lang="bg-BG" b="1" dirty="0"/>
              <a:t>Мобилен оператор</a:t>
            </a:r>
          </a:p>
          <a:p>
            <a:pPr lvl="1">
              <a:spcAft>
                <a:spcPts val="0"/>
              </a:spcAft>
            </a:pPr>
            <a:r>
              <a:rPr lang="bg-BG" b="1" dirty="0"/>
              <a:t>Доставчик</a:t>
            </a:r>
            <a:r>
              <a:rPr lang="bg-BG" dirty="0"/>
              <a:t> на </a:t>
            </a:r>
            <a:r>
              <a:rPr lang="bg-BG" b="1" dirty="0"/>
              <a:t>интернет</a:t>
            </a:r>
            <a:r>
              <a:rPr lang="bg-BG" dirty="0"/>
              <a:t> за </a:t>
            </a:r>
          </a:p>
          <a:p>
            <a:pPr marL="442912" lvl="1" indent="0">
              <a:spcBef>
                <a:spcPts val="0"/>
              </a:spcBef>
              <a:buNone/>
            </a:pPr>
            <a:r>
              <a:rPr lang="bg-BG" dirty="0"/>
              <a:t>град или държава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Глобална компютърна мрежа </a:t>
            </a:r>
            <a:r>
              <a:rPr lang="en-US" dirty="0"/>
              <a:t>(WAN)</a:t>
            </a:r>
          </a:p>
        </p:txBody>
      </p:sp>
      <p:pic>
        <p:nvPicPr>
          <p:cNvPr id="5126" name="Picture 6" descr="WAN vs. LAN: What Is the Difference? | LAN and WAN Network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1000" y="3204000"/>
            <a:ext cx="5628048" cy="3517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4422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8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͏</a:t>
            </a:r>
            <a:r>
              <a:rPr lang="bg-BG" b="1" dirty="0">
                <a:solidFill>
                  <a:schemeClr val="bg1"/>
                </a:solidFill>
              </a:rPr>
              <a:t>Интернет</a:t>
            </a:r>
            <a:r>
              <a:rPr lang="bg-BG" dirty="0"/>
              <a:t> е част от </a:t>
            </a:r>
            <a:r>
              <a:rPr lang="bg-BG" b="1" dirty="0"/>
              <a:t>глобалната компютърна мрежа</a:t>
            </a:r>
            <a:r>
              <a:rPr lang="en-US" b="1" dirty="0"/>
              <a:t> </a:t>
            </a:r>
            <a:r>
              <a:rPr lang="en-US" dirty="0"/>
              <a:t>(</a:t>
            </a:r>
            <a:r>
              <a:rPr lang="en-US" b="1" dirty="0">
                <a:solidFill>
                  <a:schemeClr val="bg1"/>
                </a:solidFill>
              </a:rPr>
              <a:t>WAN</a:t>
            </a:r>
            <a:r>
              <a:rPr lang="en-US" dirty="0"/>
              <a:t>)</a:t>
            </a:r>
            <a:endParaRPr lang="bg-BG" dirty="0"/>
          </a:p>
          <a:p>
            <a:r>
              <a:rPr lang="bg-BG" dirty="0"/>
              <a:t>Той </a:t>
            </a:r>
            <a:r>
              <a:rPr lang="bg-BG" b="1" dirty="0"/>
              <a:t>позволява</a:t>
            </a:r>
            <a:r>
              <a:rPr lang="bg-BG" dirty="0"/>
              <a:t>:</a:t>
            </a:r>
          </a:p>
          <a:p>
            <a:pPr lvl="1"/>
            <a:r>
              <a:rPr lang="bg-BG" dirty="0"/>
              <a:t>Свободна </a:t>
            </a:r>
            <a:r>
              <a:rPr lang="bg-BG" b="1" dirty="0"/>
              <a:t>комуникация</a:t>
            </a:r>
            <a:r>
              <a:rPr lang="bg-BG" dirty="0"/>
              <a:t> между милиони </a:t>
            </a:r>
            <a:r>
              <a:rPr lang="bg-BG" b="1" dirty="0"/>
              <a:t>потребители</a:t>
            </a:r>
          </a:p>
          <a:p>
            <a:pPr lvl="1"/>
            <a:r>
              <a:rPr lang="bg-BG" b="1" dirty="0"/>
              <a:t>Обмен</a:t>
            </a:r>
            <a:r>
              <a:rPr lang="bg-BG" dirty="0"/>
              <a:t> на разнообразна </a:t>
            </a:r>
            <a:r>
              <a:rPr lang="bg-BG" b="1" dirty="0"/>
              <a:t>информация</a:t>
            </a:r>
            <a:r>
              <a:rPr lang="bg-BG" dirty="0"/>
              <a:t> и </a:t>
            </a:r>
            <a:r>
              <a:rPr lang="bg-BG" b="1" dirty="0"/>
              <a:t>ресурси</a:t>
            </a:r>
          </a:p>
          <a:p>
            <a:r>
              <a:rPr lang="bg-BG" dirty="0"/>
              <a:t>Интернет е с </a:t>
            </a:r>
            <a:r>
              <a:rPr lang="bg-BG" b="1" dirty="0"/>
              <a:t>децентрализирано управление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Интернет</a:t>
            </a:r>
            <a:endParaRPr lang="en-US" dirty="0"/>
          </a:p>
        </p:txBody>
      </p:sp>
      <p:pic>
        <p:nvPicPr>
          <p:cNvPr id="1026" name="Picture 2" descr="Escola Virtual Gov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6000" y="4640480"/>
            <a:ext cx="3206784" cy="2084411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urso de Internet básico - Completo Yoney Gallardo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8382" y="4654435"/>
            <a:ext cx="3290400" cy="2056500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9769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/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dirty="0"/>
              <a:t>Основни начини за достъп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dirty="0"/>
              <a:t>Достъп до интернет</a:t>
            </a:r>
            <a:endParaRPr lang="en-US" dirty="0"/>
          </a:p>
        </p:txBody>
      </p:sp>
      <p:pic>
        <p:nvPicPr>
          <p:cNvPr id="2050" name="Picture 2" descr="Historia del Internet by Stiven Garcia - Issuu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6000" y="639000"/>
            <a:ext cx="6480000" cy="3780000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2470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theme/theme1.xml><?xml version="1.0" encoding="utf-8"?>
<a:theme xmlns:a="http://schemas.openxmlformats.org/drawingml/2006/main" name="SoftUni">
  <a:themeElements>
    <a:clrScheme name="Custom 2">
      <a:dk1>
        <a:srgbClr val="234465"/>
      </a:dk1>
      <a:lt1>
        <a:srgbClr val="BF7800"/>
      </a:lt1>
      <a:dk2>
        <a:srgbClr val="234465"/>
      </a:dk2>
      <a:lt2>
        <a:srgbClr val="FFFFFF"/>
      </a:lt2>
      <a:accent1>
        <a:srgbClr val="FFA000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BF7800"/>
      </a:hlink>
      <a:folHlink>
        <a:srgbClr val="EF9511"/>
      </a:folHlink>
    </a:clrScheme>
    <a:fontScheme name="SoftUn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4147</TotalTime>
  <Words>1350</Words>
  <Application>Microsoft Office PowerPoint</Application>
  <PresentationFormat>Widescreen</PresentationFormat>
  <Paragraphs>232</Paragraphs>
  <Slides>41</Slides>
  <Notes>10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6" baseType="lpstr">
      <vt:lpstr>Arial</vt:lpstr>
      <vt:lpstr>Calibri</vt:lpstr>
      <vt:lpstr>Consolas</vt:lpstr>
      <vt:lpstr>Wingdings</vt:lpstr>
      <vt:lpstr>SoftUni</vt:lpstr>
      <vt:lpstr>Същност на глобалната  мрежа Интернет</vt:lpstr>
      <vt:lpstr>Съдържание</vt:lpstr>
      <vt:lpstr>Компютърна мрежа</vt:lpstr>
      <vt:lpstr>Какво е компютърна мрежа?</vt:lpstr>
      <vt:lpstr>Видове компютърни мрежи</vt:lpstr>
      <vt:lpstr>Локална компютърна мрежа (LAN)</vt:lpstr>
      <vt:lpstr>Глобална компютърна мрежа (WAN)</vt:lpstr>
      <vt:lpstr>Интернет</vt:lpstr>
      <vt:lpstr>Достъп до интернет</vt:lpstr>
      <vt:lpstr>Достъп до интернет</vt:lpstr>
      <vt:lpstr>Доставчици </vt:lpstr>
      <vt:lpstr>Интернет скорост</vt:lpstr>
      <vt:lpstr>Мрежови устройства</vt:lpstr>
      <vt:lpstr>Контрол на достъпа</vt:lpstr>
      <vt:lpstr>Потребителско име</vt:lpstr>
      <vt:lpstr>Парола</vt:lpstr>
      <vt:lpstr>Видове достъп до интернет</vt:lpstr>
      <vt:lpstr>Видове достъп до интернет – LAN (1)</vt:lpstr>
      <vt:lpstr>Видове достъп до интернет – LAN (2)</vt:lpstr>
      <vt:lpstr>Видове достъп до интернет – телефонен кабел</vt:lpstr>
      <vt:lpstr>Видове достъп до интернет – мобилен оператор</vt:lpstr>
      <vt:lpstr>Видове достъп до интернет – сателитен достъп</vt:lpstr>
      <vt:lpstr>Видове достъп до интернет – радиовръзка</vt:lpstr>
      <vt:lpstr>Уеб браузър</vt:lpstr>
      <vt:lpstr>Най-популярни бразузъри</vt:lpstr>
      <vt:lpstr>Указател на полезни адреси</vt:lpstr>
      <vt:lpstr>Bookmarks manager в Google Chrome</vt:lpstr>
      <vt:lpstr>Bookmarks manager в Google Chrome</vt:lpstr>
      <vt:lpstr>Bookmarks – елементи</vt:lpstr>
      <vt:lpstr>Bookmarks</vt:lpstr>
      <vt:lpstr>Bookmarks – добавяне на папка</vt:lpstr>
      <vt:lpstr>Bookmarks – добавяне на папка</vt:lpstr>
      <vt:lpstr>Bookmarks – добавяне на папка</vt:lpstr>
      <vt:lpstr>Bookmarks – добавяне на адрес</vt:lpstr>
      <vt:lpstr>Bookmarks – добавяне на адрес</vt:lpstr>
      <vt:lpstr>Bookmarks – добавяне на адрес</vt:lpstr>
      <vt:lpstr>Bookmarks – добавяне на адрес</vt:lpstr>
      <vt:lpstr>Bookmarks – добавяне на адрес</vt:lpstr>
      <vt:lpstr>Какво научихме днес?</vt:lpstr>
      <vt:lpstr>Въпроси?</vt:lpstr>
      <vt:lpstr>Лиценз</vt:lpstr>
    </vt:vector>
  </TitlesOfParts>
  <Company>BG-IT-Edu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Същност на глобалната мрежа интернет</dc:title>
  <dc:subject>КМИТ - 6 клас</dc:subject>
  <dc:creator>BG-IT-Edu</dc:creator>
  <cp:keywords>programming; training; course</cp:keywords>
  <dc:description>Open Programming and IT Courseware for IT Teachers (BG-IT-Edu): https://github.com/BG-IT-Edu
With the kind support of SoftUni: https://softuni.bg</dc:description>
  <cp:lastModifiedBy>Zaraliev</cp:lastModifiedBy>
  <cp:revision>487</cp:revision>
  <dcterms:created xsi:type="dcterms:W3CDTF">2018-05-23T13:08:44Z</dcterms:created>
  <dcterms:modified xsi:type="dcterms:W3CDTF">2025-09-08T15:50:39Z</dcterms:modified>
  <cp:category/>
</cp:coreProperties>
</file>